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26"/>
  </p:notesMasterIdLst>
  <p:sldIdLst>
    <p:sldId id="300" r:id="rId5"/>
    <p:sldId id="276" r:id="rId6"/>
    <p:sldId id="295" r:id="rId7"/>
    <p:sldId id="294" r:id="rId8"/>
    <p:sldId id="271" r:id="rId9"/>
    <p:sldId id="272" r:id="rId10"/>
    <p:sldId id="280" r:id="rId11"/>
    <p:sldId id="301" r:id="rId12"/>
    <p:sldId id="302" r:id="rId13"/>
    <p:sldId id="285" r:id="rId14"/>
    <p:sldId id="287" r:id="rId15"/>
    <p:sldId id="288" r:id="rId16"/>
    <p:sldId id="289" r:id="rId17"/>
    <p:sldId id="290" r:id="rId18"/>
    <p:sldId id="298" r:id="rId19"/>
    <p:sldId id="299" r:id="rId20"/>
    <p:sldId id="277" r:id="rId21"/>
    <p:sldId id="282" r:id="rId22"/>
    <p:sldId id="283" r:id="rId23"/>
    <p:sldId id="284" r:id="rId24"/>
    <p:sldId id="268" r:id="rId25"/>
  </p:sldIdLst>
  <p:sldSz cx="9144000" cy="6858000" type="screen4x3"/>
  <p:notesSz cx="6797675" cy="9926638"/>
  <p:defaultTextStyle>
    <a:defPPr>
      <a:defRPr lang="it-IT"/>
    </a:defPPr>
    <a:lvl1pPr algn="l" rtl="0" eaLnBrk="0" fontAlgn="base" hangingPunct="0">
      <a:spcBef>
        <a:spcPct val="0"/>
      </a:spcBef>
      <a:spcAft>
        <a:spcPct val="0"/>
      </a:spcAft>
      <a:defRPr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38B6AB"/>
    <a:srgbClr val="575658"/>
    <a:srgbClr val="FA6900"/>
    <a:srgbClr val="E46C0A"/>
    <a:srgbClr val="E4701E"/>
    <a:srgbClr val="F4A81E"/>
    <a:srgbClr val="3A772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3" autoAdjust="0"/>
    <p:restoredTop sz="94629"/>
  </p:normalViewPr>
  <p:slideViewPr>
    <p:cSldViewPr>
      <p:cViewPr varScale="1">
        <p:scale>
          <a:sx n="68" d="100"/>
          <a:sy n="68"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blo\Desktop\cooperativa%20e\c&#225;lculo%20de%20garantia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'Datos IMME'!$M$50</c:f>
              <c:strCache>
                <c:ptCount val="1"/>
                <c:pt idx="0">
                  <c:v>Porcentaje sobre el total</c:v>
                </c:pt>
              </c:strCache>
            </c:strRef>
          </c:tx>
          <c:spPr>
            <a:solidFill>
              <a:srgbClr val="38B6AB"/>
            </a:solidFill>
            <a:ln>
              <a:solidFill>
                <a:srgbClr val="38B6AB"/>
              </a:solidFill>
            </a:ln>
          </c:spPr>
          <c:invertIfNegative val="0"/>
          <c:dLbls>
            <c:spPr>
              <a:noFill/>
              <a:ln>
                <a:noFill/>
              </a:ln>
              <a:effectLst/>
            </c:spPr>
            <c:txPr>
              <a:bodyPr/>
              <a:lstStyle/>
              <a:p>
                <a:pPr>
                  <a:defRPr lang="en-US"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'Datos IMME'!$L$51:$L$55</c:f>
              <c:strCache>
                <c:ptCount val="5"/>
                <c:pt idx="0">
                  <c:v>Endesa</c:v>
                </c:pt>
                <c:pt idx="1">
                  <c:v>Iberdrola</c:v>
                </c:pt>
                <c:pt idx="2">
                  <c:v>GNF</c:v>
                </c:pt>
                <c:pt idx="3">
                  <c:v>EDP</c:v>
                </c:pt>
                <c:pt idx="4">
                  <c:v>E.On</c:v>
                </c:pt>
              </c:strCache>
            </c:strRef>
          </c:cat>
          <c:val>
            <c:numRef>
              <c:f>'Datos IMME'!$M$51:$M$55</c:f>
              <c:numCache>
                <c:formatCode>0%</c:formatCode>
                <c:ptCount val="5"/>
                <c:pt idx="0">
                  <c:v>0.4551</c:v>
                </c:pt>
                <c:pt idx="1">
                  <c:v>0.29959999999999998</c:v>
                </c:pt>
                <c:pt idx="2">
                  <c:v>0.1409</c:v>
                </c:pt>
                <c:pt idx="3">
                  <c:v>5.37000000000004E-2</c:v>
                </c:pt>
                <c:pt idx="4">
                  <c:v>2.6200000000000199E-2</c:v>
                </c:pt>
              </c:numCache>
            </c:numRef>
          </c:val>
          <c:extLst>
            <c:ext xmlns:c16="http://schemas.microsoft.com/office/drawing/2014/chart" uri="{C3380CC4-5D6E-409C-BE32-E72D297353CC}">
              <c16:uniqueId val="{00000000-F024-4E90-8054-9C15E0E213FE}"/>
            </c:ext>
          </c:extLst>
        </c:ser>
        <c:ser>
          <c:idx val="1"/>
          <c:order val="1"/>
          <c:tx>
            <c:strRef>
              <c:f>'Datos IMME'!$N$50</c:f>
              <c:strCache>
                <c:ptCount val="1"/>
                <c:pt idx="0">
                  <c:v>Porcentaje en su red de distribución</c:v>
                </c:pt>
              </c:strCache>
            </c:strRef>
          </c:tx>
          <c:spPr>
            <a:solidFill>
              <a:srgbClr val="5F5F5F"/>
            </a:solidFill>
            <a:ln>
              <a:solidFill>
                <a:srgbClr val="5F5F5F"/>
              </a:solidFill>
            </a:ln>
          </c:spPr>
          <c:invertIfNegative val="0"/>
          <c:dLbls>
            <c:spPr>
              <a:noFill/>
              <a:ln>
                <a:noFill/>
              </a:ln>
              <a:effectLst/>
            </c:spPr>
            <c:txPr>
              <a:bodyPr/>
              <a:lstStyle/>
              <a:p>
                <a:pPr>
                  <a:defRPr lang="en-US"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'Datos IMME'!$L$51:$L$55</c:f>
              <c:strCache>
                <c:ptCount val="5"/>
                <c:pt idx="0">
                  <c:v>Endesa</c:v>
                </c:pt>
                <c:pt idx="1">
                  <c:v>Iberdrola</c:v>
                </c:pt>
                <c:pt idx="2">
                  <c:v>GNF</c:v>
                </c:pt>
                <c:pt idx="3">
                  <c:v>EDP</c:v>
                </c:pt>
                <c:pt idx="4">
                  <c:v>E.On</c:v>
                </c:pt>
              </c:strCache>
            </c:strRef>
          </c:cat>
          <c:val>
            <c:numRef>
              <c:f>'Datos IMME'!$N$51:$N$55</c:f>
              <c:numCache>
                <c:formatCode>0%</c:formatCode>
                <c:ptCount val="5"/>
                <c:pt idx="0">
                  <c:v>0.70000000000000095</c:v>
                </c:pt>
                <c:pt idx="1">
                  <c:v>0.79</c:v>
                </c:pt>
                <c:pt idx="2">
                  <c:v>0.59000000000000097</c:v>
                </c:pt>
                <c:pt idx="3">
                  <c:v>0.87000000000000399</c:v>
                </c:pt>
                <c:pt idx="4">
                  <c:v>0.53</c:v>
                </c:pt>
              </c:numCache>
            </c:numRef>
          </c:val>
          <c:extLst>
            <c:ext xmlns:c16="http://schemas.microsoft.com/office/drawing/2014/chart" uri="{C3380CC4-5D6E-409C-BE32-E72D297353CC}">
              <c16:uniqueId val="{00000001-F024-4E90-8054-9C15E0E213FE}"/>
            </c:ext>
          </c:extLst>
        </c:ser>
        <c:dLbls>
          <c:showLegendKey val="0"/>
          <c:showVal val="0"/>
          <c:showCatName val="0"/>
          <c:showSerName val="0"/>
          <c:showPercent val="0"/>
          <c:showBubbleSize val="0"/>
        </c:dLbls>
        <c:gapWidth val="150"/>
        <c:axId val="-2078873776"/>
        <c:axId val="-2078869712"/>
      </c:barChart>
      <c:catAx>
        <c:axId val="-2078873776"/>
        <c:scaling>
          <c:orientation val="minMax"/>
        </c:scaling>
        <c:delete val="0"/>
        <c:axPos val="b"/>
        <c:numFmt formatCode="General" sourceLinked="1"/>
        <c:majorTickMark val="out"/>
        <c:minorTickMark val="none"/>
        <c:tickLblPos val="nextTo"/>
        <c:txPr>
          <a:bodyPr/>
          <a:lstStyle/>
          <a:p>
            <a:pPr>
              <a:defRPr lang="en-US"/>
            </a:pPr>
            <a:endParaRPr lang="en-US"/>
          </a:p>
        </c:txPr>
        <c:crossAx val="-2078869712"/>
        <c:crosses val="autoZero"/>
        <c:auto val="1"/>
        <c:lblAlgn val="ctr"/>
        <c:lblOffset val="100"/>
        <c:noMultiLvlLbl val="0"/>
      </c:catAx>
      <c:valAx>
        <c:axId val="-2078869712"/>
        <c:scaling>
          <c:orientation val="minMax"/>
        </c:scaling>
        <c:delete val="0"/>
        <c:axPos val="l"/>
        <c:numFmt formatCode="0%" sourceLinked="1"/>
        <c:majorTickMark val="out"/>
        <c:minorTickMark val="none"/>
        <c:tickLblPos val="nextTo"/>
        <c:txPr>
          <a:bodyPr/>
          <a:lstStyle/>
          <a:p>
            <a:pPr>
              <a:defRPr lang="en-US"/>
            </a:pPr>
            <a:endParaRPr lang="en-US"/>
          </a:p>
        </c:txPr>
        <c:crossAx val="-2078873776"/>
        <c:crosses val="autoZero"/>
        <c:crossBetween val="between"/>
      </c:valAx>
    </c:plotArea>
    <c:legend>
      <c:legendPos val="b"/>
      <c:overlay val="0"/>
      <c:txPr>
        <a:bodyPr/>
        <a:lstStyle/>
        <a:p>
          <a:pPr>
            <a:defRPr lang="en-US"/>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7CE350-D6A3-400E-9794-5DEFDE3DB2B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263CF639-C1E9-4E3C-BCA5-A36F657DBF0E}">
      <dgm:prSet phldrT="[Texto]"/>
      <dgm:spPr>
        <a:solidFill>
          <a:srgbClr val="E46C0A"/>
        </a:solidFill>
      </dgm:spPr>
      <dgm:t>
        <a:bodyPr/>
        <a:lstStyle/>
        <a:p>
          <a:r>
            <a:rPr lang="es-ES" b="1" dirty="0"/>
            <a:t>Generación</a:t>
          </a:r>
          <a:r>
            <a:rPr lang="es-ES" dirty="0"/>
            <a:t>	</a:t>
          </a:r>
          <a:endParaRPr lang="en-US" dirty="0"/>
        </a:p>
      </dgm:t>
    </dgm:pt>
    <dgm:pt modelId="{A1A6FEB9-5439-4B58-A7A9-CA9EBE650756}" type="parTrans" cxnId="{8D7BA577-6C12-4406-BDDA-D0DD3EB96453}">
      <dgm:prSet/>
      <dgm:spPr/>
      <dgm:t>
        <a:bodyPr/>
        <a:lstStyle/>
        <a:p>
          <a:endParaRPr lang="en-US"/>
        </a:p>
      </dgm:t>
    </dgm:pt>
    <dgm:pt modelId="{B47CB5E4-6CD7-45D7-A217-37682BE03A5B}" type="sibTrans" cxnId="{8D7BA577-6C12-4406-BDDA-D0DD3EB96453}">
      <dgm:prSet/>
      <dgm:spPr>
        <a:solidFill>
          <a:srgbClr val="575658"/>
        </a:solidFill>
      </dgm:spPr>
      <dgm:t>
        <a:bodyPr/>
        <a:lstStyle/>
        <a:p>
          <a:endParaRPr lang="en-US"/>
        </a:p>
      </dgm:t>
    </dgm:pt>
    <dgm:pt modelId="{1860A0DD-C76B-4FF5-A3FE-4810B83E6720}">
      <dgm:prSet phldrT="[Texto]"/>
      <dgm:spPr>
        <a:ln>
          <a:solidFill>
            <a:srgbClr val="575658"/>
          </a:solidFill>
        </a:ln>
      </dgm:spPr>
      <dgm:t>
        <a:bodyPr/>
        <a:lstStyle/>
        <a:p>
          <a:r>
            <a:rPr lang="es-ES" dirty="0"/>
            <a:t>Actividad Liberalizada</a:t>
          </a:r>
          <a:endParaRPr lang="en-US" dirty="0"/>
        </a:p>
      </dgm:t>
    </dgm:pt>
    <dgm:pt modelId="{B8D3683F-22C9-49CD-BA53-9405B6C36740}" type="parTrans" cxnId="{5A9C1174-8B9B-40EF-9986-A9D060FE546E}">
      <dgm:prSet/>
      <dgm:spPr/>
      <dgm:t>
        <a:bodyPr/>
        <a:lstStyle/>
        <a:p>
          <a:endParaRPr lang="en-US"/>
        </a:p>
      </dgm:t>
    </dgm:pt>
    <dgm:pt modelId="{82914456-1AEA-4EF7-80B4-CD495A5FF0DB}" type="sibTrans" cxnId="{5A9C1174-8B9B-40EF-9986-A9D060FE546E}">
      <dgm:prSet/>
      <dgm:spPr/>
      <dgm:t>
        <a:bodyPr/>
        <a:lstStyle/>
        <a:p>
          <a:endParaRPr lang="en-US"/>
        </a:p>
      </dgm:t>
    </dgm:pt>
    <dgm:pt modelId="{BDF8AF0F-9D81-4F00-B963-44D4874C39BB}">
      <dgm:prSet phldrT="[Texto]"/>
      <dgm:spPr>
        <a:solidFill>
          <a:srgbClr val="E46C0A"/>
        </a:solidFill>
      </dgm:spPr>
      <dgm:t>
        <a:bodyPr/>
        <a:lstStyle/>
        <a:p>
          <a:r>
            <a:rPr lang="es-ES" b="1" dirty="0"/>
            <a:t>Transporte</a:t>
          </a:r>
          <a:r>
            <a:rPr lang="es-ES" dirty="0"/>
            <a:t>	</a:t>
          </a:r>
          <a:endParaRPr lang="en-US" dirty="0"/>
        </a:p>
      </dgm:t>
    </dgm:pt>
    <dgm:pt modelId="{BC1A452F-6FCC-4E2C-B29A-D310ED532B26}" type="parTrans" cxnId="{F0EB80FE-0A58-4B97-9343-F77D387985E5}">
      <dgm:prSet/>
      <dgm:spPr/>
      <dgm:t>
        <a:bodyPr/>
        <a:lstStyle/>
        <a:p>
          <a:endParaRPr lang="en-US"/>
        </a:p>
      </dgm:t>
    </dgm:pt>
    <dgm:pt modelId="{88A8FB09-CC04-4B43-9847-52F92E7DF6B1}" type="sibTrans" cxnId="{F0EB80FE-0A58-4B97-9343-F77D387985E5}">
      <dgm:prSet/>
      <dgm:spPr>
        <a:solidFill>
          <a:srgbClr val="575658"/>
        </a:solidFill>
        <a:ln>
          <a:solidFill>
            <a:srgbClr val="575658"/>
          </a:solidFill>
        </a:ln>
      </dgm:spPr>
      <dgm:t>
        <a:bodyPr/>
        <a:lstStyle/>
        <a:p>
          <a:endParaRPr lang="en-US"/>
        </a:p>
      </dgm:t>
    </dgm:pt>
    <dgm:pt modelId="{151A6EC1-1F09-4F42-8DFD-6255FB7963AD}">
      <dgm:prSet phldrT="[Texto]"/>
      <dgm:spPr>
        <a:ln>
          <a:solidFill>
            <a:srgbClr val="575658"/>
          </a:solidFill>
        </a:ln>
      </dgm:spPr>
      <dgm:t>
        <a:bodyPr/>
        <a:lstStyle/>
        <a:p>
          <a:r>
            <a:rPr lang="es-ES" dirty="0"/>
            <a:t>Transporte de la electricidad en alta tensión hasta los centros de consumo</a:t>
          </a:r>
          <a:endParaRPr lang="en-US" dirty="0"/>
        </a:p>
      </dgm:t>
    </dgm:pt>
    <dgm:pt modelId="{0C31F0E0-775F-4FB4-AD78-9AB8AE47FB33}" type="parTrans" cxnId="{C407882B-08F3-4D7D-9332-C1821C17BCB1}">
      <dgm:prSet/>
      <dgm:spPr/>
      <dgm:t>
        <a:bodyPr/>
        <a:lstStyle/>
        <a:p>
          <a:endParaRPr lang="en-US"/>
        </a:p>
      </dgm:t>
    </dgm:pt>
    <dgm:pt modelId="{3A466BA1-6308-428D-B0FF-56A6010E0C0D}" type="sibTrans" cxnId="{C407882B-08F3-4D7D-9332-C1821C17BCB1}">
      <dgm:prSet/>
      <dgm:spPr/>
      <dgm:t>
        <a:bodyPr/>
        <a:lstStyle/>
        <a:p>
          <a:endParaRPr lang="en-US"/>
        </a:p>
      </dgm:t>
    </dgm:pt>
    <dgm:pt modelId="{115F8E9C-1035-4591-9B78-A150D334883B}">
      <dgm:prSet phldrT="[Texto]"/>
      <dgm:spPr>
        <a:solidFill>
          <a:srgbClr val="E46C0A"/>
        </a:solidFill>
      </dgm:spPr>
      <dgm:t>
        <a:bodyPr/>
        <a:lstStyle/>
        <a:p>
          <a:r>
            <a:rPr lang="es-ES" b="1" dirty="0"/>
            <a:t>Distribución</a:t>
          </a:r>
          <a:endParaRPr lang="en-US" b="1" dirty="0"/>
        </a:p>
      </dgm:t>
    </dgm:pt>
    <dgm:pt modelId="{4888CEAA-9490-4182-914B-BFBB32985860}" type="parTrans" cxnId="{DCA5F0FA-6BE3-4F61-AB1E-500CE9911A04}">
      <dgm:prSet/>
      <dgm:spPr/>
      <dgm:t>
        <a:bodyPr/>
        <a:lstStyle/>
        <a:p>
          <a:endParaRPr lang="en-US"/>
        </a:p>
      </dgm:t>
    </dgm:pt>
    <dgm:pt modelId="{336F68CD-CE1A-4FD6-9925-158FAB7ADB4D}" type="sibTrans" cxnId="{DCA5F0FA-6BE3-4F61-AB1E-500CE9911A04}">
      <dgm:prSet/>
      <dgm:spPr/>
      <dgm:t>
        <a:bodyPr/>
        <a:lstStyle/>
        <a:p>
          <a:endParaRPr lang="en-US"/>
        </a:p>
      </dgm:t>
    </dgm:pt>
    <dgm:pt modelId="{3DC74ECF-CD89-4BA6-8739-2E45A3D5ED25}">
      <dgm:prSet phldrT="[Texto]"/>
      <dgm:spPr>
        <a:ln>
          <a:solidFill>
            <a:srgbClr val="575658"/>
          </a:solidFill>
        </a:ln>
      </dgm:spPr>
      <dgm:t>
        <a:bodyPr/>
        <a:lstStyle/>
        <a:p>
          <a:r>
            <a:rPr lang="es-ES" dirty="0"/>
            <a:t>Actividad Regulada (concesiones a los propietarios históricos de las redes, 5 grandes empresas).</a:t>
          </a:r>
          <a:endParaRPr lang="en-US" dirty="0"/>
        </a:p>
      </dgm:t>
    </dgm:pt>
    <dgm:pt modelId="{E9041F1D-35D5-4D27-A7FD-419681172F4A}" type="parTrans" cxnId="{B2934E56-E325-47E8-89AA-4CC6D0FAEB7F}">
      <dgm:prSet/>
      <dgm:spPr/>
      <dgm:t>
        <a:bodyPr/>
        <a:lstStyle/>
        <a:p>
          <a:endParaRPr lang="en-US"/>
        </a:p>
      </dgm:t>
    </dgm:pt>
    <dgm:pt modelId="{59857857-6EB7-43AF-AB11-98FDA6DB71C9}" type="sibTrans" cxnId="{B2934E56-E325-47E8-89AA-4CC6D0FAEB7F}">
      <dgm:prSet/>
      <dgm:spPr/>
      <dgm:t>
        <a:bodyPr/>
        <a:lstStyle/>
        <a:p>
          <a:endParaRPr lang="en-US"/>
        </a:p>
      </dgm:t>
    </dgm:pt>
    <dgm:pt modelId="{0C84DDE9-79A3-42DE-8168-04AEC434E75C}">
      <dgm:prSet phldrT="[Texto]"/>
      <dgm:spPr>
        <a:ln>
          <a:solidFill>
            <a:srgbClr val="575658"/>
          </a:solidFill>
        </a:ln>
      </dgm:spPr>
      <dgm:t>
        <a:bodyPr/>
        <a:lstStyle/>
        <a:p>
          <a:r>
            <a:rPr lang="es-ES" dirty="0"/>
            <a:t>Generación de electricidad y vertido a la red de transporte.</a:t>
          </a:r>
          <a:endParaRPr lang="en-US" dirty="0"/>
        </a:p>
      </dgm:t>
    </dgm:pt>
    <dgm:pt modelId="{098EA9D8-7899-4E4A-B0D8-55E478513CB9}" type="parTrans" cxnId="{FE8541F0-F9D6-4AFD-84DC-ABCC4DAF2DE6}">
      <dgm:prSet/>
      <dgm:spPr/>
      <dgm:t>
        <a:bodyPr/>
        <a:lstStyle/>
        <a:p>
          <a:endParaRPr lang="en-US"/>
        </a:p>
      </dgm:t>
    </dgm:pt>
    <dgm:pt modelId="{24BE757C-5DF0-4971-AAF4-564AE41491D9}" type="sibTrans" cxnId="{FE8541F0-F9D6-4AFD-84DC-ABCC4DAF2DE6}">
      <dgm:prSet/>
      <dgm:spPr/>
      <dgm:t>
        <a:bodyPr/>
        <a:lstStyle/>
        <a:p>
          <a:endParaRPr lang="en-US"/>
        </a:p>
      </dgm:t>
    </dgm:pt>
    <dgm:pt modelId="{3753BFEF-324F-443D-BCA6-E4F1D411E655}">
      <dgm:prSet phldrT="[Texto]"/>
      <dgm:spPr>
        <a:ln>
          <a:solidFill>
            <a:srgbClr val="575658"/>
          </a:solidFill>
        </a:ln>
      </dgm:spPr>
      <dgm:t>
        <a:bodyPr/>
        <a:lstStyle/>
        <a:p>
          <a:r>
            <a:rPr lang="es-ES" dirty="0"/>
            <a:t>El transportista  recibe dinero por cada MWh transportado.</a:t>
          </a:r>
          <a:endParaRPr lang="en-US" dirty="0"/>
        </a:p>
      </dgm:t>
    </dgm:pt>
    <dgm:pt modelId="{72D3C054-0ADA-4368-A456-E0CFD2D83AAE}" type="parTrans" cxnId="{1CE27620-C4CC-4F69-9829-0E1D9CA58453}">
      <dgm:prSet/>
      <dgm:spPr/>
      <dgm:t>
        <a:bodyPr/>
        <a:lstStyle/>
        <a:p>
          <a:endParaRPr lang="en-US"/>
        </a:p>
      </dgm:t>
    </dgm:pt>
    <dgm:pt modelId="{0AFFA451-DC1A-4EC6-8517-4A48491F6414}" type="sibTrans" cxnId="{1CE27620-C4CC-4F69-9829-0E1D9CA58453}">
      <dgm:prSet/>
      <dgm:spPr/>
      <dgm:t>
        <a:bodyPr/>
        <a:lstStyle/>
        <a:p>
          <a:endParaRPr lang="en-US"/>
        </a:p>
      </dgm:t>
    </dgm:pt>
    <dgm:pt modelId="{83F9B26F-DE63-4AFE-92C8-0BD0A2E5A2DE}">
      <dgm:prSet phldrT="[Texto]"/>
      <dgm:spPr>
        <a:ln>
          <a:solidFill>
            <a:srgbClr val="575658"/>
          </a:solidFill>
        </a:ln>
      </dgm:spPr>
      <dgm:t>
        <a:bodyPr/>
        <a:lstStyle/>
        <a:p>
          <a:r>
            <a:rPr lang="es-ES" dirty="0"/>
            <a:t>Actividad regulada (monopolio de REE)</a:t>
          </a:r>
          <a:endParaRPr lang="en-US" dirty="0"/>
        </a:p>
      </dgm:t>
    </dgm:pt>
    <dgm:pt modelId="{F05AFAD0-B839-47FE-BA5C-7C364C4B1054}" type="parTrans" cxnId="{3F06BC76-E262-47DA-860B-50C80323DDC0}">
      <dgm:prSet/>
      <dgm:spPr/>
      <dgm:t>
        <a:bodyPr/>
        <a:lstStyle/>
        <a:p>
          <a:endParaRPr lang="en-US"/>
        </a:p>
      </dgm:t>
    </dgm:pt>
    <dgm:pt modelId="{0D4B24DF-7750-425E-946A-46ECCD93EF73}" type="sibTrans" cxnId="{3F06BC76-E262-47DA-860B-50C80323DDC0}">
      <dgm:prSet/>
      <dgm:spPr/>
      <dgm:t>
        <a:bodyPr/>
        <a:lstStyle/>
        <a:p>
          <a:endParaRPr lang="en-US"/>
        </a:p>
      </dgm:t>
    </dgm:pt>
    <dgm:pt modelId="{880556BF-2F9C-4592-A1AE-47309042C98E}">
      <dgm:prSet phldrT="[Texto]"/>
      <dgm:spPr>
        <a:ln>
          <a:solidFill>
            <a:srgbClr val="575658"/>
          </a:solidFill>
        </a:ln>
      </dgm:spPr>
      <dgm:t>
        <a:bodyPr/>
        <a:lstStyle/>
        <a:p>
          <a:r>
            <a:rPr lang="es-ES" dirty="0"/>
            <a:t>Distribución en baja y media tensión en los centros de consumo. </a:t>
          </a:r>
          <a:endParaRPr lang="en-US" dirty="0"/>
        </a:p>
      </dgm:t>
    </dgm:pt>
    <dgm:pt modelId="{4D242C21-4BCB-4120-A4CA-CA961BC32B56}" type="parTrans" cxnId="{AD191850-4918-4B76-9D80-3BE1E28AE091}">
      <dgm:prSet/>
      <dgm:spPr/>
      <dgm:t>
        <a:bodyPr/>
        <a:lstStyle/>
        <a:p>
          <a:endParaRPr lang="en-US"/>
        </a:p>
      </dgm:t>
    </dgm:pt>
    <dgm:pt modelId="{8AA576F0-CA4C-478F-A243-CE075C7E1906}" type="sibTrans" cxnId="{AD191850-4918-4B76-9D80-3BE1E28AE091}">
      <dgm:prSet/>
      <dgm:spPr/>
      <dgm:t>
        <a:bodyPr/>
        <a:lstStyle/>
        <a:p>
          <a:endParaRPr lang="en-US"/>
        </a:p>
      </dgm:t>
    </dgm:pt>
    <dgm:pt modelId="{9115EF7F-C090-4B79-82A3-B646075CCE65}">
      <dgm:prSet phldrT="[Texto]"/>
      <dgm:spPr>
        <a:ln>
          <a:solidFill>
            <a:srgbClr val="575658"/>
          </a:solidFill>
        </a:ln>
      </dgm:spPr>
      <dgm:t>
        <a:bodyPr/>
        <a:lstStyle/>
        <a:p>
          <a:r>
            <a:rPr lang="es-ES" dirty="0"/>
            <a:t>Los Distribuidores reciben dinero por cada MWh transportado.</a:t>
          </a:r>
          <a:endParaRPr lang="en-US" dirty="0"/>
        </a:p>
      </dgm:t>
    </dgm:pt>
    <dgm:pt modelId="{0721D687-35B5-4BFE-BA1C-F573F41B2950}" type="parTrans" cxnId="{FBD11087-EC7D-4FEA-9375-BAD2E9567A76}">
      <dgm:prSet/>
      <dgm:spPr/>
      <dgm:t>
        <a:bodyPr/>
        <a:lstStyle/>
        <a:p>
          <a:endParaRPr lang="en-US"/>
        </a:p>
      </dgm:t>
    </dgm:pt>
    <dgm:pt modelId="{1768023F-C071-4FB0-816A-FB5C4A207699}" type="sibTrans" cxnId="{FBD11087-EC7D-4FEA-9375-BAD2E9567A76}">
      <dgm:prSet/>
      <dgm:spPr/>
      <dgm:t>
        <a:bodyPr/>
        <a:lstStyle/>
        <a:p>
          <a:endParaRPr lang="en-US"/>
        </a:p>
      </dgm:t>
    </dgm:pt>
    <dgm:pt modelId="{8C80B2DC-F7C9-4D27-B23A-12C90ABC029A}">
      <dgm:prSet phldrT="[Texto]"/>
      <dgm:spPr>
        <a:ln>
          <a:solidFill>
            <a:srgbClr val="575658"/>
          </a:solidFill>
        </a:ln>
      </dgm:spPr>
      <dgm:t>
        <a:bodyPr/>
        <a:lstStyle/>
        <a:p>
          <a:r>
            <a:rPr lang="es-ES" dirty="0"/>
            <a:t>Los productores venden su volumen en el mercado mayorista. </a:t>
          </a:r>
          <a:endParaRPr lang="en-US" dirty="0"/>
        </a:p>
      </dgm:t>
    </dgm:pt>
    <dgm:pt modelId="{AB146F94-8B68-4C8F-8450-F88F3F7C69F1}" type="parTrans" cxnId="{C50C2B4E-C7D5-4652-B7F1-24B88ADDFC9F}">
      <dgm:prSet/>
      <dgm:spPr/>
      <dgm:t>
        <a:bodyPr/>
        <a:lstStyle/>
        <a:p>
          <a:endParaRPr lang="en-US"/>
        </a:p>
      </dgm:t>
    </dgm:pt>
    <dgm:pt modelId="{0E2733B0-9E7A-4D4D-9612-99A7FD283635}" type="sibTrans" cxnId="{C50C2B4E-C7D5-4652-B7F1-24B88ADDFC9F}">
      <dgm:prSet/>
      <dgm:spPr/>
      <dgm:t>
        <a:bodyPr/>
        <a:lstStyle/>
        <a:p>
          <a:endParaRPr lang="en-US"/>
        </a:p>
      </dgm:t>
    </dgm:pt>
    <dgm:pt modelId="{86931BE8-A3F2-4F41-91C1-52DE9C99BC93}" type="pres">
      <dgm:prSet presAssocID="{017CE350-D6A3-400E-9794-5DEFDE3DB2BC}" presName="linearFlow" presStyleCnt="0">
        <dgm:presLayoutVars>
          <dgm:dir/>
          <dgm:animLvl val="lvl"/>
          <dgm:resizeHandles val="exact"/>
        </dgm:presLayoutVars>
      </dgm:prSet>
      <dgm:spPr/>
    </dgm:pt>
    <dgm:pt modelId="{0549032D-929D-4E44-A1BC-97C8204308F4}" type="pres">
      <dgm:prSet presAssocID="{263CF639-C1E9-4E3C-BCA5-A36F657DBF0E}" presName="composite" presStyleCnt="0"/>
      <dgm:spPr/>
    </dgm:pt>
    <dgm:pt modelId="{A20CF70D-152C-4599-849D-889AEE9065F8}" type="pres">
      <dgm:prSet presAssocID="{263CF639-C1E9-4E3C-BCA5-A36F657DBF0E}" presName="parTx" presStyleLbl="node1" presStyleIdx="0" presStyleCnt="3">
        <dgm:presLayoutVars>
          <dgm:chMax val="0"/>
          <dgm:chPref val="0"/>
          <dgm:bulletEnabled val="1"/>
        </dgm:presLayoutVars>
      </dgm:prSet>
      <dgm:spPr/>
    </dgm:pt>
    <dgm:pt modelId="{50B7DB18-D944-4C77-B420-B4F806DD3D92}" type="pres">
      <dgm:prSet presAssocID="{263CF639-C1E9-4E3C-BCA5-A36F657DBF0E}" presName="parSh" presStyleLbl="node1" presStyleIdx="0" presStyleCnt="3" custScaleX="123452"/>
      <dgm:spPr/>
    </dgm:pt>
    <dgm:pt modelId="{772E205F-201D-420B-9E35-0B74FAA52F3B}" type="pres">
      <dgm:prSet presAssocID="{263CF639-C1E9-4E3C-BCA5-A36F657DBF0E}" presName="desTx" presStyleLbl="fgAcc1" presStyleIdx="0" presStyleCnt="3" custScaleX="143517">
        <dgm:presLayoutVars>
          <dgm:bulletEnabled val="1"/>
        </dgm:presLayoutVars>
      </dgm:prSet>
      <dgm:spPr/>
    </dgm:pt>
    <dgm:pt modelId="{F17F95B7-2AFA-40A8-85CD-D75DEF5181B5}" type="pres">
      <dgm:prSet presAssocID="{B47CB5E4-6CD7-45D7-A217-37682BE03A5B}" presName="sibTrans" presStyleLbl="sibTrans2D1" presStyleIdx="0" presStyleCnt="2"/>
      <dgm:spPr/>
    </dgm:pt>
    <dgm:pt modelId="{4B4BC53A-896E-4689-974B-ACFF943DBFA9}" type="pres">
      <dgm:prSet presAssocID="{B47CB5E4-6CD7-45D7-A217-37682BE03A5B}" presName="connTx" presStyleLbl="sibTrans2D1" presStyleIdx="0" presStyleCnt="2"/>
      <dgm:spPr/>
    </dgm:pt>
    <dgm:pt modelId="{9EDB8109-22E2-4A2B-87BB-EAA6FADFA744}" type="pres">
      <dgm:prSet presAssocID="{BDF8AF0F-9D81-4F00-B963-44D4874C39BB}" presName="composite" presStyleCnt="0"/>
      <dgm:spPr/>
    </dgm:pt>
    <dgm:pt modelId="{B6E43000-032C-41A0-8091-29CB823F0DA6}" type="pres">
      <dgm:prSet presAssocID="{BDF8AF0F-9D81-4F00-B963-44D4874C39BB}" presName="parTx" presStyleLbl="node1" presStyleIdx="0" presStyleCnt="3">
        <dgm:presLayoutVars>
          <dgm:chMax val="0"/>
          <dgm:chPref val="0"/>
          <dgm:bulletEnabled val="1"/>
        </dgm:presLayoutVars>
      </dgm:prSet>
      <dgm:spPr/>
    </dgm:pt>
    <dgm:pt modelId="{4DBBCDD8-892A-4680-8D2C-608CCDC05C87}" type="pres">
      <dgm:prSet presAssocID="{BDF8AF0F-9D81-4F00-B963-44D4874C39BB}" presName="parSh" presStyleLbl="node1" presStyleIdx="1" presStyleCnt="3" custScaleX="123452"/>
      <dgm:spPr/>
    </dgm:pt>
    <dgm:pt modelId="{95D18925-FE3B-4C2A-8827-FD5001FC55F6}" type="pres">
      <dgm:prSet presAssocID="{BDF8AF0F-9D81-4F00-B963-44D4874C39BB}" presName="desTx" presStyleLbl="fgAcc1" presStyleIdx="1" presStyleCnt="3" custScaleX="143517">
        <dgm:presLayoutVars>
          <dgm:bulletEnabled val="1"/>
        </dgm:presLayoutVars>
      </dgm:prSet>
      <dgm:spPr/>
    </dgm:pt>
    <dgm:pt modelId="{B47E41E6-4D70-4FED-B2B8-0D1841497AC2}" type="pres">
      <dgm:prSet presAssocID="{88A8FB09-CC04-4B43-9847-52F92E7DF6B1}" presName="sibTrans" presStyleLbl="sibTrans2D1" presStyleIdx="1" presStyleCnt="2"/>
      <dgm:spPr/>
    </dgm:pt>
    <dgm:pt modelId="{A79A71C1-6D9F-44ED-8A36-EBB078566BCB}" type="pres">
      <dgm:prSet presAssocID="{88A8FB09-CC04-4B43-9847-52F92E7DF6B1}" presName="connTx" presStyleLbl="sibTrans2D1" presStyleIdx="1" presStyleCnt="2"/>
      <dgm:spPr/>
    </dgm:pt>
    <dgm:pt modelId="{CF2E0F57-6D2D-4099-BF8A-5991047C6D04}" type="pres">
      <dgm:prSet presAssocID="{115F8E9C-1035-4591-9B78-A150D334883B}" presName="composite" presStyleCnt="0"/>
      <dgm:spPr/>
    </dgm:pt>
    <dgm:pt modelId="{EFCE022E-DD2E-41E0-BBAE-8AE902D99CE1}" type="pres">
      <dgm:prSet presAssocID="{115F8E9C-1035-4591-9B78-A150D334883B}" presName="parTx" presStyleLbl="node1" presStyleIdx="1" presStyleCnt="3">
        <dgm:presLayoutVars>
          <dgm:chMax val="0"/>
          <dgm:chPref val="0"/>
          <dgm:bulletEnabled val="1"/>
        </dgm:presLayoutVars>
      </dgm:prSet>
      <dgm:spPr/>
    </dgm:pt>
    <dgm:pt modelId="{A5EA4B01-70BB-4196-AA79-10EA45FBC912}" type="pres">
      <dgm:prSet presAssocID="{115F8E9C-1035-4591-9B78-A150D334883B}" presName="parSh" presStyleLbl="node1" presStyleIdx="2" presStyleCnt="3" custScaleX="123452"/>
      <dgm:spPr/>
    </dgm:pt>
    <dgm:pt modelId="{2479433E-06D9-4A51-9BDE-650B921C0382}" type="pres">
      <dgm:prSet presAssocID="{115F8E9C-1035-4591-9B78-A150D334883B}" presName="desTx" presStyleLbl="fgAcc1" presStyleIdx="2" presStyleCnt="3" custScaleX="143517">
        <dgm:presLayoutVars>
          <dgm:bulletEnabled val="1"/>
        </dgm:presLayoutVars>
      </dgm:prSet>
      <dgm:spPr/>
    </dgm:pt>
  </dgm:ptLst>
  <dgm:cxnLst>
    <dgm:cxn modelId="{5A9C1174-8B9B-40EF-9986-A9D060FE546E}" srcId="{263CF639-C1E9-4E3C-BCA5-A36F657DBF0E}" destId="{1860A0DD-C76B-4FF5-A3FE-4810B83E6720}" srcOrd="0" destOrd="0" parTransId="{B8D3683F-22C9-49CD-BA53-9405B6C36740}" sibTransId="{82914456-1AEA-4EF7-80B4-CD495A5FF0DB}"/>
    <dgm:cxn modelId="{AD191850-4918-4B76-9D80-3BE1E28AE091}" srcId="{115F8E9C-1035-4591-9B78-A150D334883B}" destId="{880556BF-2F9C-4592-A1AE-47309042C98E}" srcOrd="1" destOrd="0" parTransId="{4D242C21-4BCB-4120-A4CA-CA961BC32B56}" sibTransId="{8AA576F0-CA4C-478F-A243-CE075C7E1906}"/>
    <dgm:cxn modelId="{B2934E56-E325-47E8-89AA-4CC6D0FAEB7F}" srcId="{115F8E9C-1035-4591-9B78-A150D334883B}" destId="{3DC74ECF-CD89-4BA6-8739-2E45A3D5ED25}" srcOrd="0" destOrd="0" parTransId="{E9041F1D-35D5-4D27-A7FD-419681172F4A}" sibTransId="{59857857-6EB7-43AF-AB11-98FDA6DB71C9}"/>
    <dgm:cxn modelId="{F0EB80FE-0A58-4B97-9343-F77D387985E5}" srcId="{017CE350-D6A3-400E-9794-5DEFDE3DB2BC}" destId="{BDF8AF0F-9D81-4F00-B963-44D4874C39BB}" srcOrd="1" destOrd="0" parTransId="{BC1A452F-6FCC-4E2C-B29A-D310ED532B26}" sibTransId="{88A8FB09-CC04-4B43-9847-52F92E7DF6B1}"/>
    <dgm:cxn modelId="{E8694ED1-1E6D-45B7-AFF9-88529EC24F5F}" type="presOf" srcId="{115F8E9C-1035-4591-9B78-A150D334883B}" destId="{A5EA4B01-70BB-4196-AA79-10EA45FBC912}" srcOrd="1" destOrd="0" presId="urn:microsoft.com/office/officeart/2005/8/layout/process3"/>
    <dgm:cxn modelId="{03BFEF86-6F2B-4020-99E0-4921BB1F5F4A}" type="presOf" srcId="{B47CB5E4-6CD7-45D7-A217-37682BE03A5B}" destId="{F17F95B7-2AFA-40A8-85CD-D75DEF5181B5}" srcOrd="0" destOrd="0" presId="urn:microsoft.com/office/officeart/2005/8/layout/process3"/>
    <dgm:cxn modelId="{AEBBB879-54C2-409A-844C-139E776895B6}" type="presOf" srcId="{88A8FB09-CC04-4B43-9847-52F92E7DF6B1}" destId="{B47E41E6-4D70-4FED-B2B8-0D1841497AC2}" srcOrd="0" destOrd="0" presId="urn:microsoft.com/office/officeart/2005/8/layout/process3"/>
    <dgm:cxn modelId="{2C38EAE4-0331-45B3-9854-363F2D15FD17}" type="presOf" srcId="{BDF8AF0F-9D81-4F00-B963-44D4874C39BB}" destId="{4DBBCDD8-892A-4680-8D2C-608CCDC05C87}" srcOrd="1" destOrd="0" presId="urn:microsoft.com/office/officeart/2005/8/layout/process3"/>
    <dgm:cxn modelId="{3F06BC76-E262-47DA-860B-50C80323DDC0}" srcId="{BDF8AF0F-9D81-4F00-B963-44D4874C39BB}" destId="{83F9B26F-DE63-4AFE-92C8-0BD0A2E5A2DE}" srcOrd="0" destOrd="0" parTransId="{F05AFAD0-B839-47FE-BA5C-7C364C4B1054}" sibTransId="{0D4B24DF-7750-425E-946A-46ECCD93EF73}"/>
    <dgm:cxn modelId="{4A5DE12D-15E8-4CAD-AF52-3F4324AFEECC}" type="presOf" srcId="{115F8E9C-1035-4591-9B78-A150D334883B}" destId="{EFCE022E-DD2E-41E0-BBAE-8AE902D99CE1}" srcOrd="0" destOrd="0" presId="urn:microsoft.com/office/officeart/2005/8/layout/process3"/>
    <dgm:cxn modelId="{968DB47F-3965-4EF1-ABD6-F56FF9A0AA48}" type="presOf" srcId="{88A8FB09-CC04-4B43-9847-52F92E7DF6B1}" destId="{A79A71C1-6D9F-44ED-8A36-EBB078566BCB}" srcOrd="1" destOrd="0" presId="urn:microsoft.com/office/officeart/2005/8/layout/process3"/>
    <dgm:cxn modelId="{1CE27620-C4CC-4F69-9829-0E1D9CA58453}" srcId="{BDF8AF0F-9D81-4F00-B963-44D4874C39BB}" destId="{3753BFEF-324F-443D-BCA6-E4F1D411E655}" srcOrd="2" destOrd="0" parTransId="{72D3C054-0ADA-4368-A456-E0CFD2D83AAE}" sibTransId="{0AFFA451-DC1A-4EC6-8517-4A48491F6414}"/>
    <dgm:cxn modelId="{433E8FF2-3604-43A1-9D7C-9DC2CAC5BCB3}" type="presOf" srcId="{BDF8AF0F-9D81-4F00-B963-44D4874C39BB}" destId="{B6E43000-032C-41A0-8091-29CB823F0DA6}" srcOrd="0" destOrd="0" presId="urn:microsoft.com/office/officeart/2005/8/layout/process3"/>
    <dgm:cxn modelId="{C407882B-08F3-4D7D-9332-C1821C17BCB1}" srcId="{BDF8AF0F-9D81-4F00-B963-44D4874C39BB}" destId="{151A6EC1-1F09-4F42-8DFD-6255FB7963AD}" srcOrd="1" destOrd="0" parTransId="{0C31F0E0-775F-4FB4-AD78-9AB8AE47FB33}" sibTransId="{3A466BA1-6308-428D-B0FF-56A6010E0C0D}"/>
    <dgm:cxn modelId="{5FC8DED1-FFB4-47F9-96A4-6AB579AE7AEE}" type="presOf" srcId="{0C84DDE9-79A3-42DE-8168-04AEC434E75C}" destId="{772E205F-201D-420B-9E35-0B74FAA52F3B}" srcOrd="0" destOrd="1" presId="urn:microsoft.com/office/officeart/2005/8/layout/process3"/>
    <dgm:cxn modelId="{FBD11087-EC7D-4FEA-9375-BAD2E9567A76}" srcId="{115F8E9C-1035-4591-9B78-A150D334883B}" destId="{9115EF7F-C090-4B79-82A3-B646075CCE65}" srcOrd="2" destOrd="0" parTransId="{0721D687-35B5-4BFE-BA1C-F573F41B2950}" sibTransId="{1768023F-C071-4FB0-816A-FB5C4A207699}"/>
    <dgm:cxn modelId="{6DAD6850-5D7D-4F0B-8BC7-45B8A95C2C75}" type="presOf" srcId="{880556BF-2F9C-4592-A1AE-47309042C98E}" destId="{2479433E-06D9-4A51-9BDE-650B921C0382}" srcOrd="0" destOrd="1" presId="urn:microsoft.com/office/officeart/2005/8/layout/process3"/>
    <dgm:cxn modelId="{AEB72202-6B73-465C-BBD9-9F6E5EC6813C}" type="presOf" srcId="{3DC74ECF-CD89-4BA6-8739-2E45A3D5ED25}" destId="{2479433E-06D9-4A51-9BDE-650B921C0382}" srcOrd="0" destOrd="0" presId="urn:microsoft.com/office/officeart/2005/8/layout/process3"/>
    <dgm:cxn modelId="{DCA5F0FA-6BE3-4F61-AB1E-500CE9911A04}" srcId="{017CE350-D6A3-400E-9794-5DEFDE3DB2BC}" destId="{115F8E9C-1035-4591-9B78-A150D334883B}" srcOrd="2" destOrd="0" parTransId="{4888CEAA-9490-4182-914B-BFBB32985860}" sibTransId="{336F68CD-CE1A-4FD6-9925-158FAB7ADB4D}"/>
    <dgm:cxn modelId="{D1134320-919F-4839-AB9B-E8BEB03DCEF8}" type="presOf" srcId="{3753BFEF-324F-443D-BCA6-E4F1D411E655}" destId="{95D18925-FE3B-4C2A-8827-FD5001FC55F6}" srcOrd="0" destOrd="2" presId="urn:microsoft.com/office/officeart/2005/8/layout/process3"/>
    <dgm:cxn modelId="{C50C2B4E-C7D5-4652-B7F1-24B88ADDFC9F}" srcId="{263CF639-C1E9-4E3C-BCA5-A36F657DBF0E}" destId="{8C80B2DC-F7C9-4D27-B23A-12C90ABC029A}" srcOrd="2" destOrd="0" parTransId="{AB146F94-8B68-4C8F-8450-F88F3F7C69F1}" sibTransId="{0E2733B0-9E7A-4D4D-9612-99A7FD283635}"/>
    <dgm:cxn modelId="{C7989445-868F-493B-8087-A1534182778A}" type="presOf" srcId="{83F9B26F-DE63-4AFE-92C8-0BD0A2E5A2DE}" destId="{95D18925-FE3B-4C2A-8827-FD5001FC55F6}" srcOrd="0" destOrd="0" presId="urn:microsoft.com/office/officeart/2005/8/layout/process3"/>
    <dgm:cxn modelId="{12C9D51F-83AC-4A2C-92EE-12CC7BA5AB01}" type="presOf" srcId="{263CF639-C1E9-4E3C-BCA5-A36F657DBF0E}" destId="{A20CF70D-152C-4599-849D-889AEE9065F8}" srcOrd="0" destOrd="0" presId="urn:microsoft.com/office/officeart/2005/8/layout/process3"/>
    <dgm:cxn modelId="{29B41304-2795-42C1-9276-87CC8246E995}" type="presOf" srcId="{263CF639-C1E9-4E3C-BCA5-A36F657DBF0E}" destId="{50B7DB18-D944-4C77-B420-B4F806DD3D92}" srcOrd="1" destOrd="0" presId="urn:microsoft.com/office/officeart/2005/8/layout/process3"/>
    <dgm:cxn modelId="{021C7FD1-BDDF-4E18-89D1-F4A14C895D33}" type="presOf" srcId="{017CE350-D6A3-400E-9794-5DEFDE3DB2BC}" destId="{86931BE8-A3F2-4F41-91C1-52DE9C99BC93}" srcOrd="0" destOrd="0" presId="urn:microsoft.com/office/officeart/2005/8/layout/process3"/>
    <dgm:cxn modelId="{BEAA33AD-D18E-4A8B-A203-969BA79A1DC4}" type="presOf" srcId="{9115EF7F-C090-4B79-82A3-B646075CCE65}" destId="{2479433E-06D9-4A51-9BDE-650B921C0382}" srcOrd="0" destOrd="2" presId="urn:microsoft.com/office/officeart/2005/8/layout/process3"/>
    <dgm:cxn modelId="{20C4CB21-683E-46CC-8EF8-1DD3F3674882}" type="presOf" srcId="{B47CB5E4-6CD7-45D7-A217-37682BE03A5B}" destId="{4B4BC53A-896E-4689-974B-ACFF943DBFA9}" srcOrd="1" destOrd="0" presId="urn:microsoft.com/office/officeart/2005/8/layout/process3"/>
    <dgm:cxn modelId="{D095F43D-92FD-42E9-B21C-A789BEED70F1}" type="presOf" srcId="{1860A0DD-C76B-4FF5-A3FE-4810B83E6720}" destId="{772E205F-201D-420B-9E35-0B74FAA52F3B}" srcOrd="0" destOrd="0" presId="urn:microsoft.com/office/officeart/2005/8/layout/process3"/>
    <dgm:cxn modelId="{3A252E03-1EC4-473C-A4B3-0F6D56C874C3}" type="presOf" srcId="{151A6EC1-1F09-4F42-8DFD-6255FB7963AD}" destId="{95D18925-FE3B-4C2A-8827-FD5001FC55F6}" srcOrd="0" destOrd="1" presId="urn:microsoft.com/office/officeart/2005/8/layout/process3"/>
    <dgm:cxn modelId="{FE8541F0-F9D6-4AFD-84DC-ABCC4DAF2DE6}" srcId="{263CF639-C1E9-4E3C-BCA5-A36F657DBF0E}" destId="{0C84DDE9-79A3-42DE-8168-04AEC434E75C}" srcOrd="1" destOrd="0" parTransId="{098EA9D8-7899-4E4A-B0D8-55E478513CB9}" sibTransId="{24BE757C-5DF0-4971-AAF4-564AE41491D9}"/>
    <dgm:cxn modelId="{0FBFD1D4-CD11-4946-B21B-1930BA043197}" type="presOf" srcId="{8C80B2DC-F7C9-4D27-B23A-12C90ABC029A}" destId="{772E205F-201D-420B-9E35-0B74FAA52F3B}" srcOrd="0" destOrd="2" presId="urn:microsoft.com/office/officeart/2005/8/layout/process3"/>
    <dgm:cxn modelId="{8D7BA577-6C12-4406-BDDA-D0DD3EB96453}" srcId="{017CE350-D6A3-400E-9794-5DEFDE3DB2BC}" destId="{263CF639-C1E9-4E3C-BCA5-A36F657DBF0E}" srcOrd="0" destOrd="0" parTransId="{A1A6FEB9-5439-4B58-A7A9-CA9EBE650756}" sibTransId="{B47CB5E4-6CD7-45D7-A217-37682BE03A5B}"/>
    <dgm:cxn modelId="{C071659A-1B2C-4B5C-BE2B-B3ADD0833CF1}" type="presParOf" srcId="{86931BE8-A3F2-4F41-91C1-52DE9C99BC93}" destId="{0549032D-929D-4E44-A1BC-97C8204308F4}" srcOrd="0" destOrd="0" presId="urn:microsoft.com/office/officeart/2005/8/layout/process3"/>
    <dgm:cxn modelId="{06341540-DFB5-4545-946F-F67C7F4BC555}" type="presParOf" srcId="{0549032D-929D-4E44-A1BC-97C8204308F4}" destId="{A20CF70D-152C-4599-849D-889AEE9065F8}" srcOrd="0" destOrd="0" presId="urn:microsoft.com/office/officeart/2005/8/layout/process3"/>
    <dgm:cxn modelId="{E8DBD86C-31DB-4731-9219-5E984CA98C84}" type="presParOf" srcId="{0549032D-929D-4E44-A1BC-97C8204308F4}" destId="{50B7DB18-D944-4C77-B420-B4F806DD3D92}" srcOrd="1" destOrd="0" presId="urn:microsoft.com/office/officeart/2005/8/layout/process3"/>
    <dgm:cxn modelId="{4A5FDE40-DB33-4A12-AC6B-A477F377B229}" type="presParOf" srcId="{0549032D-929D-4E44-A1BC-97C8204308F4}" destId="{772E205F-201D-420B-9E35-0B74FAA52F3B}" srcOrd="2" destOrd="0" presId="urn:microsoft.com/office/officeart/2005/8/layout/process3"/>
    <dgm:cxn modelId="{0C1F83E2-1AC1-4E46-89DA-560EFE082EE9}" type="presParOf" srcId="{86931BE8-A3F2-4F41-91C1-52DE9C99BC93}" destId="{F17F95B7-2AFA-40A8-85CD-D75DEF5181B5}" srcOrd="1" destOrd="0" presId="urn:microsoft.com/office/officeart/2005/8/layout/process3"/>
    <dgm:cxn modelId="{3451ABD5-8A38-4CAF-894C-9A3639532C99}" type="presParOf" srcId="{F17F95B7-2AFA-40A8-85CD-D75DEF5181B5}" destId="{4B4BC53A-896E-4689-974B-ACFF943DBFA9}" srcOrd="0" destOrd="0" presId="urn:microsoft.com/office/officeart/2005/8/layout/process3"/>
    <dgm:cxn modelId="{B76A1C67-18CF-47E8-9F05-2BBB45BA5F8C}" type="presParOf" srcId="{86931BE8-A3F2-4F41-91C1-52DE9C99BC93}" destId="{9EDB8109-22E2-4A2B-87BB-EAA6FADFA744}" srcOrd="2" destOrd="0" presId="urn:microsoft.com/office/officeart/2005/8/layout/process3"/>
    <dgm:cxn modelId="{CC5F914C-819F-499D-98D8-9095FF06119B}" type="presParOf" srcId="{9EDB8109-22E2-4A2B-87BB-EAA6FADFA744}" destId="{B6E43000-032C-41A0-8091-29CB823F0DA6}" srcOrd="0" destOrd="0" presId="urn:microsoft.com/office/officeart/2005/8/layout/process3"/>
    <dgm:cxn modelId="{6631C2EB-F46D-4CD0-8FB7-9BF026FEA5C0}" type="presParOf" srcId="{9EDB8109-22E2-4A2B-87BB-EAA6FADFA744}" destId="{4DBBCDD8-892A-4680-8D2C-608CCDC05C87}" srcOrd="1" destOrd="0" presId="urn:microsoft.com/office/officeart/2005/8/layout/process3"/>
    <dgm:cxn modelId="{05445A61-11C7-4F78-A16B-A20C9CFD7E1C}" type="presParOf" srcId="{9EDB8109-22E2-4A2B-87BB-EAA6FADFA744}" destId="{95D18925-FE3B-4C2A-8827-FD5001FC55F6}" srcOrd="2" destOrd="0" presId="urn:microsoft.com/office/officeart/2005/8/layout/process3"/>
    <dgm:cxn modelId="{6D96A0A8-5324-4F78-8590-E566332D4F94}" type="presParOf" srcId="{86931BE8-A3F2-4F41-91C1-52DE9C99BC93}" destId="{B47E41E6-4D70-4FED-B2B8-0D1841497AC2}" srcOrd="3" destOrd="0" presId="urn:microsoft.com/office/officeart/2005/8/layout/process3"/>
    <dgm:cxn modelId="{FBF153AC-5626-4629-AFF0-C71148DE6C08}" type="presParOf" srcId="{B47E41E6-4D70-4FED-B2B8-0D1841497AC2}" destId="{A79A71C1-6D9F-44ED-8A36-EBB078566BCB}" srcOrd="0" destOrd="0" presId="urn:microsoft.com/office/officeart/2005/8/layout/process3"/>
    <dgm:cxn modelId="{FFD41FE2-878C-4836-A214-1883C7A98212}" type="presParOf" srcId="{86931BE8-A3F2-4F41-91C1-52DE9C99BC93}" destId="{CF2E0F57-6D2D-4099-BF8A-5991047C6D04}" srcOrd="4" destOrd="0" presId="urn:microsoft.com/office/officeart/2005/8/layout/process3"/>
    <dgm:cxn modelId="{C6171D77-3A4E-42E6-A7F1-701772DC8410}" type="presParOf" srcId="{CF2E0F57-6D2D-4099-BF8A-5991047C6D04}" destId="{EFCE022E-DD2E-41E0-BBAE-8AE902D99CE1}" srcOrd="0" destOrd="0" presId="urn:microsoft.com/office/officeart/2005/8/layout/process3"/>
    <dgm:cxn modelId="{0C09E64C-7C4D-4C33-A92E-8F6C96C67D8D}" type="presParOf" srcId="{CF2E0F57-6D2D-4099-BF8A-5991047C6D04}" destId="{A5EA4B01-70BB-4196-AA79-10EA45FBC912}" srcOrd="1" destOrd="0" presId="urn:microsoft.com/office/officeart/2005/8/layout/process3"/>
    <dgm:cxn modelId="{DE6B8ED4-D2A0-492D-A2E3-7088935771A8}" type="presParOf" srcId="{CF2E0F57-6D2D-4099-BF8A-5991047C6D04}" destId="{2479433E-06D9-4A51-9BDE-650B921C038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CE350-D6A3-400E-9794-5DEFDE3DB2B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1860A0DD-C76B-4FF5-A3FE-4810B83E6720}">
      <dgm:prSet phldrT="[Texto]"/>
      <dgm:spPr>
        <a:ln>
          <a:solidFill>
            <a:srgbClr val="575658"/>
          </a:solidFill>
        </a:ln>
      </dgm:spPr>
      <dgm:t>
        <a:bodyPr/>
        <a:lstStyle/>
        <a:p>
          <a:r>
            <a:rPr lang="en-US" dirty="0" err="1"/>
            <a:t>Actividad</a:t>
          </a:r>
          <a:r>
            <a:rPr lang="en-US" dirty="0"/>
            <a:t> </a:t>
          </a:r>
          <a:r>
            <a:rPr lang="en-US" dirty="0" err="1"/>
            <a:t>Liberalizada</a:t>
          </a:r>
          <a:endParaRPr lang="en-US" dirty="0"/>
        </a:p>
      </dgm:t>
    </dgm:pt>
    <dgm:pt modelId="{B8D3683F-22C9-49CD-BA53-9405B6C36740}" type="parTrans" cxnId="{5A9C1174-8B9B-40EF-9986-A9D060FE546E}">
      <dgm:prSet/>
      <dgm:spPr/>
      <dgm:t>
        <a:bodyPr/>
        <a:lstStyle/>
        <a:p>
          <a:endParaRPr lang="en-US"/>
        </a:p>
      </dgm:t>
    </dgm:pt>
    <dgm:pt modelId="{82914456-1AEA-4EF7-80B4-CD495A5FF0DB}" type="sibTrans" cxnId="{5A9C1174-8B9B-40EF-9986-A9D060FE546E}">
      <dgm:prSet/>
      <dgm:spPr/>
      <dgm:t>
        <a:bodyPr/>
        <a:lstStyle/>
        <a:p>
          <a:endParaRPr lang="en-US"/>
        </a:p>
      </dgm:t>
    </dgm:pt>
    <dgm:pt modelId="{115F8E9C-1035-4591-9B78-A150D334883B}">
      <dgm:prSet phldrT="[Texto]"/>
      <dgm:spPr>
        <a:solidFill>
          <a:srgbClr val="E46C0A"/>
        </a:solidFill>
      </dgm:spPr>
      <dgm:t>
        <a:bodyPr/>
        <a:lstStyle/>
        <a:p>
          <a:r>
            <a:rPr lang="es-ES" b="1" dirty="0"/>
            <a:t>Clientes Finales</a:t>
          </a:r>
          <a:endParaRPr lang="en-US" b="1" dirty="0"/>
        </a:p>
      </dgm:t>
    </dgm:pt>
    <dgm:pt modelId="{4888CEAA-9490-4182-914B-BFBB32985860}" type="parTrans" cxnId="{DCA5F0FA-6BE3-4F61-AB1E-500CE9911A04}">
      <dgm:prSet/>
      <dgm:spPr/>
      <dgm:t>
        <a:bodyPr/>
        <a:lstStyle/>
        <a:p>
          <a:endParaRPr lang="en-US"/>
        </a:p>
      </dgm:t>
    </dgm:pt>
    <dgm:pt modelId="{336F68CD-CE1A-4FD6-9925-158FAB7ADB4D}" type="sibTrans" cxnId="{DCA5F0FA-6BE3-4F61-AB1E-500CE9911A04}">
      <dgm:prSet/>
      <dgm:spPr/>
      <dgm:t>
        <a:bodyPr/>
        <a:lstStyle/>
        <a:p>
          <a:endParaRPr lang="en-US"/>
        </a:p>
      </dgm:t>
    </dgm:pt>
    <dgm:pt modelId="{3DC74ECF-CD89-4BA6-8739-2E45A3D5ED25}">
      <dgm:prSet phldrT="[Texto]"/>
      <dgm:spPr>
        <a:ln>
          <a:solidFill>
            <a:srgbClr val="575658"/>
          </a:solidFill>
        </a:ln>
      </dgm:spPr>
      <dgm:t>
        <a:bodyPr/>
        <a:lstStyle/>
        <a:p>
          <a:r>
            <a:rPr lang="es-ES" dirty="0"/>
            <a:t>Obtienen electricidad de los comercializadores (mercado minorista).</a:t>
          </a:r>
          <a:endParaRPr lang="en-US" dirty="0"/>
        </a:p>
      </dgm:t>
    </dgm:pt>
    <dgm:pt modelId="{E9041F1D-35D5-4D27-A7FD-419681172F4A}" type="parTrans" cxnId="{B2934E56-E325-47E8-89AA-4CC6D0FAEB7F}">
      <dgm:prSet/>
      <dgm:spPr/>
      <dgm:t>
        <a:bodyPr/>
        <a:lstStyle/>
        <a:p>
          <a:endParaRPr lang="en-US"/>
        </a:p>
      </dgm:t>
    </dgm:pt>
    <dgm:pt modelId="{59857857-6EB7-43AF-AB11-98FDA6DB71C9}" type="sibTrans" cxnId="{B2934E56-E325-47E8-89AA-4CC6D0FAEB7F}">
      <dgm:prSet/>
      <dgm:spPr/>
      <dgm:t>
        <a:bodyPr/>
        <a:lstStyle/>
        <a:p>
          <a:endParaRPr lang="en-US"/>
        </a:p>
      </dgm:t>
    </dgm:pt>
    <dgm:pt modelId="{83F9B26F-DE63-4AFE-92C8-0BD0A2E5A2DE}">
      <dgm:prSet phldrT="[Texto]"/>
      <dgm:spPr>
        <a:ln>
          <a:solidFill>
            <a:srgbClr val="575658"/>
          </a:solidFill>
        </a:ln>
      </dgm:spPr>
      <dgm:t>
        <a:bodyPr/>
        <a:lstStyle/>
        <a:p>
          <a:r>
            <a:rPr lang="en-US" dirty="0" err="1"/>
            <a:t>Actividad</a:t>
          </a:r>
          <a:r>
            <a:rPr lang="en-US" dirty="0"/>
            <a:t> </a:t>
          </a:r>
          <a:r>
            <a:rPr lang="en-US" dirty="0" err="1"/>
            <a:t>Liberalizada</a:t>
          </a:r>
          <a:r>
            <a:rPr lang="en-US" dirty="0"/>
            <a:t> (</a:t>
          </a:r>
          <a:r>
            <a:rPr lang="en-US" dirty="0" err="1"/>
            <a:t>parcialmente</a:t>
          </a:r>
          <a:r>
            <a:rPr lang="en-US" dirty="0"/>
            <a:t>, </a:t>
          </a:r>
          <a:r>
            <a:rPr lang="en-US" dirty="0" err="1"/>
            <a:t>existencia</a:t>
          </a:r>
          <a:r>
            <a:rPr lang="en-US" dirty="0"/>
            <a:t> de  los CUR).</a:t>
          </a:r>
        </a:p>
      </dgm:t>
    </dgm:pt>
    <dgm:pt modelId="{F05AFAD0-B839-47FE-BA5C-7C364C4B1054}" type="parTrans" cxnId="{3F06BC76-E262-47DA-860B-50C80323DDC0}">
      <dgm:prSet/>
      <dgm:spPr/>
      <dgm:t>
        <a:bodyPr/>
        <a:lstStyle/>
        <a:p>
          <a:endParaRPr lang="en-US"/>
        </a:p>
      </dgm:t>
    </dgm:pt>
    <dgm:pt modelId="{0D4B24DF-7750-425E-946A-46ECCD93EF73}" type="sibTrans" cxnId="{3F06BC76-E262-47DA-860B-50C80323DDC0}">
      <dgm:prSet/>
      <dgm:spPr/>
      <dgm:t>
        <a:bodyPr/>
        <a:lstStyle/>
        <a:p>
          <a:endParaRPr lang="en-US"/>
        </a:p>
      </dgm:t>
    </dgm:pt>
    <dgm:pt modelId="{C0924C9B-F801-491A-BBA1-626C53AB7C06}">
      <dgm:prSet/>
      <dgm:spPr>
        <a:ln>
          <a:solidFill>
            <a:srgbClr val="575658"/>
          </a:solidFill>
        </a:ln>
      </dgm:spPr>
      <dgm:t>
        <a:bodyPr/>
        <a:lstStyle/>
        <a:p>
          <a:r>
            <a:rPr lang="es-ES" dirty="0"/>
            <a:t>Generación de electricidad y vertido a la red de transporte.</a:t>
          </a:r>
          <a:endParaRPr lang="en-US" dirty="0"/>
        </a:p>
      </dgm:t>
    </dgm:pt>
    <dgm:pt modelId="{6B4D9D60-9906-4FF2-94D4-4ECFB9700146}" type="parTrans" cxnId="{3540D2F1-1BA1-4419-9310-E72279A9BBBD}">
      <dgm:prSet/>
      <dgm:spPr/>
      <dgm:t>
        <a:bodyPr/>
        <a:lstStyle/>
        <a:p>
          <a:endParaRPr lang="en-US"/>
        </a:p>
      </dgm:t>
    </dgm:pt>
    <dgm:pt modelId="{23E13836-94D5-4F2F-AD7A-BB51C374CFB2}" type="sibTrans" cxnId="{3540D2F1-1BA1-4419-9310-E72279A9BBBD}">
      <dgm:prSet/>
      <dgm:spPr/>
      <dgm:t>
        <a:bodyPr/>
        <a:lstStyle/>
        <a:p>
          <a:endParaRPr lang="en-US"/>
        </a:p>
      </dgm:t>
    </dgm:pt>
    <dgm:pt modelId="{44C4A982-F7E2-4159-9255-3BDC319557B7}">
      <dgm:prSet/>
      <dgm:spPr>
        <a:ln>
          <a:solidFill>
            <a:srgbClr val="575658"/>
          </a:solidFill>
        </a:ln>
      </dgm:spPr>
      <dgm:t>
        <a:bodyPr/>
        <a:lstStyle/>
        <a:p>
          <a:r>
            <a:rPr lang="es-ES" dirty="0"/>
            <a:t>Los productores venden su volumen en el mercado mayorista. </a:t>
          </a:r>
          <a:endParaRPr lang="en-US" dirty="0"/>
        </a:p>
      </dgm:t>
    </dgm:pt>
    <dgm:pt modelId="{67C650C7-75DB-4BD2-87E7-BFE936C9E435}" type="parTrans" cxnId="{339269DA-4142-4E1B-BAF1-2765FF0E8763}">
      <dgm:prSet/>
      <dgm:spPr/>
      <dgm:t>
        <a:bodyPr/>
        <a:lstStyle/>
        <a:p>
          <a:endParaRPr lang="en-US"/>
        </a:p>
      </dgm:t>
    </dgm:pt>
    <dgm:pt modelId="{154295F5-B4EC-43C5-9180-01DD2757DC20}" type="sibTrans" cxnId="{339269DA-4142-4E1B-BAF1-2765FF0E8763}">
      <dgm:prSet/>
      <dgm:spPr/>
      <dgm:t>
        <a:bodyPr/>
        <a:lstStyle/>
        <a:p>
          <a:endParaRPr lang="en-US"/>
        </a:p>
      </dgm:t>
    </dgm:pt>
    <dgm:pt modelId="{70DBCA5D-BC20-4454-96D3-592874DA7A71}">
      <dgm:prSet/>
      <dgm:spPr>
        <a:ln>
          <a:solidFill>
            <a:srgbClr val="575658"/>
          </a:solidFill>
        </a:ln>
      </dgm:spPr>
      <dgm:t>
        <a:bodyPr/>
        <a:lstStyle/>
        <a:p>
          <a:r>
            <a:rPr lang="es-ES" dirty="0"/>
            <a:t>Compran energía en el mercado mayorista y la venden a los consumidores finales.</a:t>
          </a:r>
          <a:endParaRPr lang="en-US" dirty="0"/>
        </a:p>
      </dgm:t>
    </dgm:pt>
    <dgm:pt modelId="{F8B18259-4099-4B7B-8EF1-01B8302EFAEE}" type="parTrans" cxnId="{0E215100-BE19-46FC-9473-5C75CBDA7CB8}">
      <dgm:prSet/>
      <dgm:spPr/>
      <dgm:t>
        <a:bodyPr/>
        <a:lstStyle/>
        <a:p>
          <a:endParaRPr lang="en-US"/>
        </a:p>
      </dgm:t>
    </dgm:pt>
    <dgm:pt modelId="{7F80EDA6-1F20-4D73-8FBA-9F7DE9E7CAF9}" type="sibTrans" cxnId="{0E215100-BE19-46FC-9473-5C75CBDA7CB8}">
      <dgm:prSet/>
      <dgm:spPr/>
      <dgm:t>
        <a:bodyPr/>
        <a:lstStyle/>
        <a:p>
          <a:endParaRPr lang="en-US"/>
        </a:p>
      </dgm:t>
    </dgm:pt>
    <dgm:pt modelId="{92F3ECC4-B163-4296-B447-A3C3F98E4903}">
      <dgm:prSet/>
      <dgm:spPr>
        <a:ln>
          <a:solidFill>
            <a:srgbClr val="575658"/>
          </a:solidFill>
        </a:ln>
      </dgm:spPr>
      <dgm:t>
        <a:bodyPr/>
        <a:lstStyle/>
        <a:p>
          <a:r>
            <a:rPr lang="es-ES" dirty="0"/>
            <a:t>Pagan al transportista y a los distribuidores por la gestión física de la electricidad. </a:t>
          </a:r>
          <a:endParaRPr lang="en-US" dirty="0"/>
        </a:p>
      </dgm:t>
    </dgm:pt>
    <dgm:pt modelId="{4F29B6A8-722C-458A-948D-298604BC82BF}" type="parTrans" cxnId="{468EB7A2-6E27-442C-8675-1ADB4317E783}">
      <dgm:prSet/>
      <dgm:spPr/>
      <dgm:t>
        <a:bodyPr/>
        <a:lstStyle/>
        <a:p>
          <a:endParaRPr lang="en-US"/>
        </a:p>
      </dgm:t>
    </dgm:pt>
    <dgm:pt modelId="{DCC434F9-2373-4AC4-9C2F-8B9734A5E182}" type="sibTrans" cxnId="{468EB7A2-6E27-442C-8675-1ADB4317E783}">
      <dgm:prSet/>
      <dgm:spPr/>
      <dgm:t>
        <a:bodyPr/>
        <a:lstStyle/>
        <a:p>
          <a:endParaRPr lang="en-US"/>
        </a:p>
      </dgm:t>
    </dgm:pt>
    <dgm:pt modelId="{854DA036-A515-441F-AA3F-8F3158E2D53D}">
      <dgm:prSet/>
      <dgm:spPr>
        <a:ln>
          <a:solidFill>
            <a:srgbClr val="575658"/>
          </a:solidFill>
        </a:ln>
      </dgm:spPr>
      <dgm:t>
        <a:bodyPr/>
        <a:lstStyle/>
        <a:p>
          <a:r>
            <a:rPr lang="es-ES" dirty="0"/>
            <a:t>Pueden acudir directamente al mercado mayorista si su volumen es elevado. </a:t>
          </a:r>
          <a:endParaRPr lang="en-US" dirty="0"/>
        </a:p>
      </dgm:t>
    </dgm:pt>
    <dgm:pt modelId="{558AC4A5-48E8-402A-B443-DACB3427D4CC}" type="parTrans" cxnId="{12B14647-6C59-425F-8ED7-7B1205C3B053}">
      <dgm:prSet/>
      <dgm:spPr/>
      <dgm:t>
        <a:bodyPr/>
        <a:lstStyle/>
        <a:p>
          <a:endParaRPr lang="en-US"/>
        </a:p>
      </dgm:t>
    </dgm:pt>
    <dgm:pt modelId="{21EF3D98-A6D6-490D-A0FA-CA2F44FFCBF0}" type="sibTrans" cxnId="{12B14647-6C59-425F-8ED7-7B1205C3B053}">
      <dgm:prSet/>
      <dgm:spPr/>
      <dgm:t>
        <a:bodyPr/>
        <a:lstStyle/>
        <a:p>
          <a:endParaRPr lang="en-US"/>
        </a:p>
      </dgm:t>
    </dgm:pt>
    <dgm:pt modelId="{7B74C1EE-BACE-45EB-BE8F-31C6726C0FA1}">
      <dgm:prSet/>
      <dgm:spPr>
        <a:ln>
          <a:solidFill>
            <a:srgbClr val="575658"/>
          </a:solidFill>
        </a:ln>
      </dgm:spPr>
      <dgm:t>
        <a:bodyPr/>
        <a:lstStyle/>
        <a:p>
          <a:r>
            <a:rPr lang="es-ES" dirty="0"/>
            <a:t>Soportan los costes de transporte y distribución. </a:t>
          </a:r>
          <a:endParaRPr lang="en-US" dirty="0"/>
        </a:p>
      </dgm:t>
    </dgm:pt>
    <dgm:pt modelId="{1204ED95-11B4-4686-8F70-A208CC17DDAE}" type="parTrans" cxnId="{61FCC07A-C98C-43E8-A514-3AB6A5CB1671}">
      <dgm:prSet/>
      <dgm:spPr/>
      <dgm:t>
        <a:bodyPr/>
        <a:lstStyle/>
        <a:p>
          <a:endParaRPr lang="en-US"/>
        </a:p>
      </dgm:t>
    </dgm:pt>
    <dgm:pt modelId="{2F5620F2-A710-41CF-96C0-AE07725013EF}" type="sibTrans" cxnId="{61FCC07A-C98C-43E8-A514-3AB6A5CB1671}">
      <dgm:prSet/>
      <dgm:spPr/>
      <dgm:t>
        <a:bodyPr/>
        <a:lstStyle/>
        <a:p>
          <a:endParaRPr lang="en-US"/>
        </a:p>
      </dgm:t>
    </dgm:pt>
    <dgm:pt modelId="{E829E13F-A46B-4234-9536-5685DF985501}">
      <dgm:prSet/>
      <dgm:spPr>
        <a:ln>
          <a:solidFill>
            <a:srgbClr val="575658"/>
          </a:solidFill>
        </a:ln>
      </dgm:spPr>
      <dgm:t>
        <a:bodyPr/>
        <a:lstStyle/>
        <a:p>
          <a:endParaRPr lang="en-US" dirty="0"/>
        </a:p>
      </dgm:t>
    </dgm:pt>
    <dgm:pt modelId="{01FBC8FB-12FF-4A3E-955A-95CBD5840468}" type="parTrans" cxnId="{6EA9A509-2C3D-4809-AB0A-A1C2A48F118A}">
      <dgm:prSet/>
      <dgm:spPr/>
      <dgm:t>
        <a:bodyPr/>
        <a:lstStyle/>
        <a:p>
          <a:endParaRPr lang="en-US"/>
        </a:p>
      </dgm:t>
    </dgm:pt>
    <dgm:pt modelId="{0A28A53E-802D-46B6-9E25-95F68D546607}" type="sibTrans" cxnId="{6EA9A509-2C3D-4809-AB0A-A1C2A48F118A}">
      <dgm:prSet/>
      <dgm:spPr/>
      <dgm:t>
        <a:bodyPr/>
        <a:lstStyle/>
        <a:p>
          <a:endParaRPr lang="en-US"/>
        </a:p>
      </dgm:t>
    </dgm:pt>
    <dgm:pt modelId="{BDF8AF0F-9D81-4F00-B963-44D4874C39BB}">
      <dgm:prSet phldrT="[Texto]"/>
      <dgm:spPr>
        <a:solidFill>
          <a:srgbClr val="E46C0A"/>
        </a:solidFill>
      </dgm:spPr>
      <dgm:t>
        <a:bodyPr/>
        <a:lstStyle/>
        <a:p>
          <a:r>
            <a:rPr lang="es-ES" b="1" dirty="0"/>
            <a:t>Comercialización</a:t>
          </a:r>
          <a:endParaRPr lang="en-US" dirty="0"/>
        </a:p>
      </dgm:t>
    </dgm:pt>
    <dgm:pt modelId="{88A8FB09-CC04-4B43-9847-52F92E7DF6B1}" type="sibTrans" cxnId="{F0EB80FE-0A58-4B97-9343-F77D387985E5}">
      <dgm:prSet/>
      <dgm:spPr>
        <a:solidFill>
          <a:srgbClr val="575658"/>
        </a:solidFill>
      </dgm:spPr>
      <dgm:t>
        <a:bodyPr/>
        <a:lstStyle/>
        <a:p>
          <a:endParaRPr lang="en-US"/>
        </a:p>
      </dgm:t>
    </dgm:pt>
    <dgm:pt modelId="{BC1A452F-6FCC-4E2C-B29A-D310ED532B26}" type="parTrans" cxnId="{F0EB80FE-0A58-4B97-9343-F77D387985E5}">
      <dgm:prSet/>
      <dgm:spPr/>
      <dgm:t>
        <a:bodyPr/>
        <a:lstStyle/>
        <a:p>
          <a:endParaRPr lang="en-US"/>
        </a:p>
      </dgm:t>
    </dgm:pt>
    <dgm:pt modelId="{263CF639-C1E9-4E3C-BCA5-A36F657DBF0E}">
      <dgm:prSet phldrT="[Texto]"/>
      <dgm:spPr>
        <a:solidFill>
          <a:srgbClr val="E46C0A"/>
        </a:solidFill>
      </dgm:spPr>
      <dgm:t>
        <a:bodyPr/>
        <a:lstStyle/>
        <a:p>
          <a:r>
            <a:rPr lang="es-ES" b="1" dirty="0"/>
            <a:t>Generación</a:t>
          </a:r>
          <a:r>
            <a:rPr lang="es-ES" dirty="0"/>
            <a:t>	</a:t>
          </a:r>
          <a:endParaRPr lang="en-US" dirty="0"/>
        </a:p>
      </dgm:t>
    </dgm:pt>
    <dgm:pt modelId="{B47CB5E4-6CD7-45D7-A217-37682BE03A5B}" type="sibTrans" cxnId="{8D7BA577-6C12-4406-BDDA-D0DD3EB96453}">
      <dgm:prSet/>
      <dgm:spPr>
        <a:solidFill>
          <a:srgbClr val="575658"/>
        </a:solidFill>
      </dgm:spPr>
      <dgm:t>
        <a:bodyPr/>
        <a:lstStyle/>
        <a:p>
          <a:endParaRPr lang="en-US"/>
        </a:p>
      </dgm:t>
    </dgm:pt>
    <dgm:pt modelId="{A1A6FEB9-5439-4B58-A7A9-CA9EBE650756}" type="parTrans" cxnId="{8D7BA577-6C12-4406-BDDA-D0DD3EB96453}">
      <dgm:prSet/>
      <dgm:spPr/>
      <dgm:t>
        <a:bodyPr/>
        <a:lstStyle/>
        <a:p>
          <a:endParaRPr lang="en-US"/>
        </a:p>
      </dgm:t>
    </dgm:pt>
    <dgm:pt modelId="{86931BE8-A3F2-4F41-91C1-52DE9C99BC93}" type="pres">
      <dgm:prSet presAssocID="{017CE350-D6A3-400E-9794-5DEFDE3DB2BC}" presName="linearFlow" presStyleCnt="0">
        <dgm:presLayoutVars>
          <dgm:dir/>
          <dgm:animLvl val="lvl"/>
          <dgm:resizeHandles val="exact"/>
        </dgm:presLayoutVars>
      </dgm:prSet>
      <dgm:spPr/>
    </dgm:pt>
    <dgm:pt modelId="{0549032D-929D-4E44-A1BC-97C8204308F4}" type="pres">
      <dgm:prSet presAssocID="{263CF639-C1E9-4E3C-BCA5-A36F657DBF0E}" presName="composite" presStyleCnt="0"/>
      <dgm:spPr/>
    </dgm:pt>
    <dgm:pt modelId="{A20CF70D-152C-4599-849D-889AEE9065F8}" type="pres">
      <dgm:prSet presAssocID="{263CF639-C1E9-4E3C-BCA5-A36F657DBF0E}" presName="parTx" presStyleLbl="node1" presStyleIdx="0" presStyleCnt="3">
        <dgm:presLayoutVars>
          <dgm:chMax val="0"/>
          <dgm:chPref val="0"/>
          <dgm:bulletEnabled val="1"/>
        </dgm:presLayoutVars>
      </dgm:prSet>
      <dgm:spPr/>
    </dgm:pt>
    <dgm:pt modelId="{50B7DB18-D944-4C77-B420-B4F806DD3D92}" type="pres">
      <dgm:prSet presAssocID="{263CF639-C1E9-4E3C-BCA5-A36F657DBF0E}" presName="parSh" presStyleLbl="node1" presStyleIdx="0" presStyleCnt="3" custScaleX="123452"/>
      <dgm:spPr/>
    </dgm:pt>
    <dgm:pt modelId="{772E205F-201D-420B-9E35-0B74FAA52F3B}" type="pres">
      <dgm:prSet presAssocID="{263CF639-C1E9-4E3C-BCA5-A36F657DBF0E}" presName="desTx" presStyleLbl="fgAcc1" presStyleIdx="0" presStyleCnt="3" custScaleX="143517">
        <dgm:presLayoutVars>
          <dgm:bulletEnabled val="1"/>
        </dgm:presLayoutVars>
      </dgm:prSet>
      <dgm:spPr/>
    </dgm:pt>
    <dgm:pt modelId="{F17F95B7-2AFA-40A8-85CD-D75DEF5181B5}" type="pres">
      <dgm:prSet presAssocID="{B47CB5E4-6CD7-45D7-A217-37682BE03A5B}" presName="sibTrans" presStyleLbl="sibTrans2D1" presStyleIdx="0" presStyleCnt="2"/>
      <dgm:spPr/>
    </dgm:pt>
    <dgm:pt modelId="{4B4BC53A-896E-4689-974B-ACFF943DBFA9}" type="pres">
      <dgm:prSet presAssocID="{B47CB5E4-6CD7-45D7-A217-37682BE03A5B}" presName="connTx" presStyleLbl="sibTrans2D1" presStyleIdx="0" presStyleCnt="2"/>
      <dgm:spPr/>
    </dgm:pt>
    <dgm:pt modelId="{9EDB8109-22E2-4A2B-87BB-EAA6FADFA744}" type="pres">
      <dgm:prSet presAssocID="{BDF8AF0F-9D81-4F00-B963-44D4874C39BB}" presName="composite" presStyleCnt="0"/>
      <dgm:spPr/>
    </dgm:pt>
    <dgm:pt modelId="{B6E43000-032C-41A0-8091-29CB823F0DA6}" type="pres">
      <dgm:prSet presAssocID="{BDF8AF0F-9D81-4F00-B963-44D4874C39BB}" presName="parTx" presStyleLbl="node1" presStyleIdx="0" presStyleCnt="3">
        <dgm:presLayoutVars>
          <dgm:chMax val="0"/>
          <dgm:chPref val="0"/>
          <dgm:bulletEnabled val="1"/>
        </dgm:presLayoutVars>
      </dgm:prSet>
      <dgm:spPr/>
    </dgm:pt>
    <dgm:pt modelId="{4DBBCDD8-892A-4680-8D2C-608CCDC05C87}" type="pres">
      <dgm:prSet presAssocID="{BDF8AF0F-9D81-4F00-B963-44D4874C39BB}" presName="parSh" presStyleLbl="node1" presStyleIdx="1" presStyleCnt="3" custScaleX="123452"/>
      <dgm:spPr/>
    </dgm:pt>
    <dgm:pt modelId="{95D18925-FE3B-4C2A-8827-FD5001FC55F6}" type="pres">
      <dgm:prSet presAssocID="{BDF8AF0F-9D81-4F00-B963-44D4874C39BB}" presName="desTx" presStyleLbl="fgAcc1" presStyleIdx="1" presStyleCnt="3" custScaleX="143517">
        <dgm:presLayoutVars>
          <dgm:bulletEnabled val="1"/>
        </dgm:presLayoutVars>
      </dgm:prSet>
      <dgm:spPr/>
    </dgm:pt>
    <dgm:pt modelId="{B47E41E6-4D70-4FED-B2B8-0D1841497AC2}" type="pres">
      <dgm:prSet presAssocID="{88A8FB09-CC04-4B43-9847-52F92E7DF6B1}" presName="sibTrans" presStyleLbl="sibTrans2D1" presStyleIdx="1" presStyleCnt="2"/>
      <dgm:spPr/>
    </dgm:pt>
    <dgm:pt modelId="{A79A71C1-6D9F-44ED-8A36-EBB078566BCB}" type="pres">
      <dgm:prSet presAssocID="{88A8FB09-CC04-4B43-9847-52F92E7DF6B1}" presName="connTx" presStyleLbl="sibTrans2D1" presStyleIdx="1" presStyleCnt="2"/>
      <dgm:spPr/>
    </dgm:pt>
    <dgm:pt modelId="{CF2E0F57-6D2D-4099-BF8A-5991047C6D04}" type="pres">
      <dgm:prSet presAssocID="{115F8E9C-1035-4591-9B78-A150D334883B}" presName="composite" presStyleCnt="0"/>
      <dgm:spPr/>
    </dgm:pt>
    <dgm:pt modelId="{EFCE022E-DD2E-41E0-BBAE-8AE902D99CE1}" type="pres">
      <dgm:prSet presAssocID="{115F8E9C-1035-4591-9B78-A150D334883B}" presName="parTx" presStyleLbl="node1" presStyleIdx="1" presStyleCnt="3">
        <dgm:presLayoutVars>
          <dgm:chMax val="0"/>
          <dgm:chPref val="0"/>
          <dgm:bulletEnabled val="1"/>
        </dgm:presLayoutVars>
      </dgm:prSet>
      <dgm:spPr/>
    </dgm:pt>
    <dgm:pt modelId="{A5EA4B01-70BB-4196-AA79-10EA45FBC912}" type="pres">
      <dgm:prSet presAssocID="{115F8E9C-1035-4591-9B78-A150D334883B}" presName="parSh" presStyleLbl="node1" presStyleIdx="2" presStyleCnt="3" custScaleX="123452"/>
      <dgm:spPr/>
    </dgm:pt>
    <dgm:pt modelId="{2479433E-06D9-4A51-9BDE-650B921C0382}" type="pres">
      <dgm:prSet presAssocID="{115F8E9C-1035-4591-9B78-A150D334883B}" presName="desTx" presStyleLbl="fgAcc1" presStyleIdx="2" presStyleCnt="3" custScaleX="143517">
        <dgm:presLayoutVars>
          <dgm:bulletEnabled val="1"/>
        </dgm:presLayoutVars>
      </dgm:prSet>
      <dgm:spPr/>
    </dgm:pt>
  </dgm:ptLst>
  <dgm:cxnLst>
    <dgm:cxn modelId="{DB6A4C5C-282E-48B1-A536-D054D7B75FC5}" type="presOf" srcId="{1860A0DD-C76B-4FF5-A3FE-4810B83E6720}" destId="{772E205F-201D-420B-9E35-0B74FAA52F3B}" srcOrd="0" destOrd="0" presId="urn:microsoft.com/office/officeart/2005/8/layout/process3"/>
    <dgm:cxn modelId="{8DEB1692-728E-449B-9A87-96B2BF8E1242}" type="presOf" srcId="{115F8E9C-1035-4591-9B78-A150D334883B}" destId="{A5EA4B01-70BB-4196-AA79-10EA45FBC912}" srcOrd="1" destOrd="0" presId="urn:microsoft.com/office/officeart/2005/8/layout/process3"/>
    <dgm:cxn modelId="{B2934E56-E325-47E8-89AA-4CC6D0FAEB7F}" srcId="{115F8E9C-1035-4591-9B78-A150D334883B}" destId="{3DC74ECF-CD89-4BA6-8739-2E45A3D5ED25}" srcOrd="0" destOrd="0" parTransId="{E9041F1D-35D5-4D27-A7FD-419681172F4A}" sibTransId="{59857857-6EB7-43AF-AB11-98FDA6DB71C9}"/>
    <dgm:cxn modelId="{7979414C-FAAD-4A10-8A19-62523814C06A}" type="presOf" srcId="{E829E13F-A46B-4234-9536-5685DF985501}" destId="{2479433E-06D9-4A51-9BDE-650B921C0382}" srcOrd="0" destOrd="3" presId="urn:microsoft.com/office/officeart/2005/8/layout/process3"/>
    <dgm:cxn modelId="{61FCC07A-C98C-43E8-A514-3AB6A5CB1671}" srcId="{115F8E9C-1035-4591-9B78-A150D334883B}" destId="{7B74C1EE-BACE-45EB-BE8F-31C6726C0FA1}" srcOrd="2" destOrd="0" parTransId="{1204ED95-11B4-4686-8F70-A208CC17DDAE}" sibTransId="{2F5620F2-A710-41CF-96C0-AE07725013EF}"/>
    <dgm:cxn modelId="{8922B573-3D39-4F4B-B03E-9C985DA4C004}" type="presOf" srcId="{70DBCA5D-BC20-4454-96D3-592874DA7A71}" destId="{95D18925-FE3B-4C2A-8827-FD5001FC55F6}" srcOrd="0" destOrd="1" presId="urn:microsoft.com/office/officeart/2005/8/layout/process3"/>
    <dgm:cxn modelId="{B12FBA4D-9B2C-4DE4-8974-E915E82BAD47}" type="presOf" srcId="{BDF8AF0F-9D81-4F00-B963-44D4874C39BB}" destId="{B6E43000-032C-41A0-8091-29CB823F0DA6}" srcOrd="0" destOrd="0" presId="urn:microsoft.com/office/officeart/2005/8/layout/process3"/>
    <dgm:cxn modelId="{DCC921D4-4D10-400F-8349-8B9D31705937}" type="presOf" srcId="{C0924C9B-F801-491A-BBA1-626C53AB7C06}" destId="{772E205F-201D-420B-9E35-0B74FAA52F3B}" srcOrd="0" destOrd="1" presId="urn:microsoft.com/office/officeart/2005/8/layout/process3"/>
    <dgm:cxn modelId="{339269DA-4142-4E1B-BAF1-2765FF0E8763}" srcId="{263CF639-C1E9-4E3C-BCA5-A36F657DBF0E}" destId="{44C4A982-F7E2-4159-9255-3BDC319557B7}" srcOrd="2" destOrd="0" parTransId="{67C650C7-75DB-4BD2-87E7-BFE936C9E435}" sibTransId="{154295F5-B4EC-43C5-9180-01DD2757DC20}"/>
    <dgm:cxn modelId="{AB62F93C-E72D-40BE-B356-E12F3B2F3118}" type="presOf" srcId="{263CF639-C1E9-4E3C-BCA5-A36F657DBF0E}" destId="{50B7DB18-D944-4C77-B420-B4F806DD3D92}" srcOrd="1" destOrd="0" presId="urn:microsoft.com/office/officeart/2005/8/layout/process3"/>
    <dgm:cxn modelId="{7603CD57-FC34-4C60-92AE-877FC684039C}" type="presOf" srcId="{3DC74ECF-CD89-4BA6-8739-2E45A3D5ED25}" destId="{2479433E-06D9-4A51-9BDE-650B921C0382}" srcOrd="0" destOrd="0" presId="urn:microsoft.com/office/officeart/2005/8/layout/process3"/>
    <dgm:cxn modelId="{9175A75A-61D3-49AF-9D7A-824D2B79B41F}" type="presOf" srcId="{B47CB5E4-6CD7-45D7-A217-37682BE03A5B}" destId="{4B4BC53A-896E-4689-974B-ACFF943DBFA9}" srcOrd="1" destOrd="0" presId="urn:microsoft.com/office/officeart/2005/8/layout/process3"/>
    <dgm:cxn modelId="{8D7BA577-6C12-4406-BDDA-D0DD3EB96453}" srcId="{017CE350-D6A3-400E-9794-5DEFDE3DB2BC}" destId="{263CF639-C1E9-4E3C-BCA5-A36F657DBF0E}" srcOrd="0" destOrd="0" parTransId="{A1A6FEB9-5439-4B58-A7A9-CA9EBE650756}" sibTransId="{B47CB5E4-6CD7-45D7-A217-37682BE03A5B}"/>
    <dgm:cxn modelId="{E1F145B5-F60A-471E-A430-FEF8A7E4964F}" type="presOf" srcId="{7B74C1EE-BACE-45EB-BE8F-31C6726C0FA1}" destId="{2479433E-06D9-4A51-9BDE-650B921C0382}" srcOrd="0" destOrd="2" presId="urn:microsoft.com/office/officeart/2005/8/layout/process3"/>
    <dgm:cxn modelId="{915DD0EC-3C33-487A-A453-9C8EB82DF35E}" type="presOf" srcId="{B47CB5E4-6CD7-45D7-A217-37682BE03A5B}" destId="{F17F95B7-2AFA-40A8-85CD-D75DEF5181B5}" srcOrd="0" destOrd="0" presId="urn:microsoft.com/office/officeart/2005/8/layout/process3"/>
    <dgm:cxn modelId="{C3735D4E-0BD5-4EF3-A9E4-BAFF0AA2B57E}" type="presOf" srcId="{115F8E9C-1035-4591-9B78-A150D334883B}" destId="{EFCE022E-DD2E-41E0-BBAE-8AE902D99CE1}" srcOrd="0" destOrd="0" presId="urn:microsoft.com/office/officeart/2005/8/layout/process3"/>
    <dgm:cxn modelId="{53A9BDB7-2341-4BF5-954D-D05046C6F442}" type="presOf" srcId="{88A8FB09-CC04-4B43-9847-52F92E7DF6B1}" destId="{A79A71C1-6D9F-44ED-8A36-EBB078566BCB}" srcOrd="1" destOrd="0" presId="urn:microsoft.com/office/officeart/2005/8/layout/process3"/>
    <dgm:cxn modelId="{F0EB80FE-0A58-4B97-9343-F77D387985E5}" srcId="{017CE350-D6A3-400E-9794-5DEFDE3DB2BC}" destId="{BDF8AF0F-9D81-4F00-B963-44D4874C39BB}" srcOrd="1" destOrd="0" parTransId="{BC1A452F-6FCC-4E2C-B29A-D310ED532B26}" sibTransId="{88A8FB09-CC04-4B43-9847-52F92E7DF6B1}"/>
    <dgm:cxn modelId="{12B14647-6C59-425F-8ED7-7B1205C3B053}" srcId="{115F8E9C-1035-4591-9B78-A150D334883B}" destId="{854DA036-A515-441F-AA3F-8F3158E2D53D}" srcOrd="1" destOrd="0" parTransId="{558AC4A5-48E8-402A-B443-DACB3427D4CC}" sibTransId="{21EF3D98-A6D6-490D-A0FA-CA2F44FFCBF0}"/>
    <dgm:cxn modelId="{E5677333-64D1-42F7-8B5D-9335341E8518}" type="presOf" srcId="{017CE350-D6A3-400E-9794-5DEFDE3DB2BC}" destId="{86931BE8-A3F2-4F41-91C1-52DE9C99BC93}" srcOrd="0" destOrd="0" presId="urn:microsoft.com/office/officeart/2005/8/layout/process3"/>
    <dgm:cxn modelId="{5A9C1174-8B9B-40EF-9986-A9D060FE546E}" srcId="{263CF639-C1E9-4E3C-BCA5-A36F657DBF0E}" destId="{1860A0DD-C76B-4FF5-A3FE-4810B83E6720}" srcOrd="0" destOrd="0" parTransId="{B8D3683F-22C9-49CD-BA53-9405B6C36740}" sibTransId="{82914456-1AEA-4EF7-80B4-CD495A5FF0DB}"/>
    <dgm:cxn modelId="{0F9FC7D5-2130-4E0F-80A5-84AC0D7FF8D0}" type="presOf" srcId="{BDF8AF0F-9D81-4F00-B963-44D4874C39BB}" destId="{4DBBCDD8-892A-4680-8D2C-608CCDC05C87}" srcOrd="1" destOrd="0" presId="urn:microsoft.com/office/officeart/2005/8/layout/process3"/>
    <dgm:cxn modelId="{F5DA4333-3AC6-4DBC-B0B3-5B372708EAE7}" type="presOf" srcId="{44C4A982-F7E2-4159-9255-3BDC319557B7}" destId="{772E205F-201D-420B-9E35-0B74FAA52F3B}" srcOrd="0" destOrd="2" presId="urn:microsoft.com/office/officeart/2005/8/layout/process3"/>
    <dgm:cxn modelId="{468EB7A2-6E27-442C-8675-1ADB4317E783}" srcId="{BDF8AF0F-9D81-4F00-B963-44D4874C39BB}" destId="{92F3ECC4-B163-4296-B447-A3C3F98E4903}" srcOrd="2" destOrd="0" parTransId="{4F29B6A8-722C-458A-948D-298604BC82BF}" sibTransId="{DCC434F9-2373-4AC4-9C2F-8B9734A5E182}"/>
    <dgm:cxn modelId="{16342C14-93E0-4963-A4AB-F9EDDE6B87EE}" type="presOf" srcId="{92F3ECC4-B163-4296-B447-A3C3F98E4903}" destId="{95D18925-FE3B-4C2A-8827-FD5001FC55F6}" srcOrd="0" destOrd="2" presId="urn:microsoft.com/office/officeart/2005/8/layout/process3"/>
    <dgm:cxn modelId="{6EA9A509-2C3D-4809-AB0A-A1C2A48F118A}" srcId="{115F8E9C-1035-4591-9B78-A150D334883B}" destId="{E829E13F-A46B-4234-9536-5685DF985501}" srcOrd="3" destOrd="0" parTransId="{01FBC8FB-12FF-4A3E-955A-95CBD5840468}" sibTransId="{0A28A53E-802D-46B6-9E25-95F68D546607}"/>
    <dgm:cxn modelId="{3540D2F1-1BA1-4419-9310-E72279A9BBBD}" srcId="{263CF639-C1E9-4E3C-BCA5-A36F657DBF0E}" destId="{C0924C9B-F801-491A-BBA1-626C53AB7C06}" srcOrd="1" destOrd="0" parTransId="{6B4D9D60-9906-4FF2-94D4-4ECFB9700146}" sibTransId="{23E13836-94D5-4F2F-AD7A-BB51C374CFB2}"/>
    <dgm:cxn modelId="{33F9A5AB-9D21-4782-9E1D-5D2FBBDD4E1F}" type="presOf" srcId="{263CF639-C1E9-4E3C-BCA5-A36F657DBF0E}" destId="{A20CF70D-152C-4599-849D-889AEE9065F8}" srcOrd="0" destOrd="0" presId="urn:microsoft.com/office/officeart/2005/8/layout/process3"/>
    <dgm:cxn modelId="{6DC89C7B-8911-4918-B290-662C917C3FFF}" type="presOf" srcId="{88A8FB09-CC04-4B43-9847-52F92E7DF6B1}" destId="{B47E41E6-4D70-4FED-B2B8-0D1841497AC2}" srcOrd="0" destOrd="0" presId="urn:microsoft.com/office/officeart/2005/8/layout/process3"/>
    <dgm:cxn modelId="{89A99C15-0F63-4576-A0F8-9259BD906F46}" type="presOf" srcId="{83F9B26F-DE63-4AFE-92C8-0BD0A2E5A2DE}" destId="{95D18925-FE3B-4C2A-8827-FD5001FC55F6}" srcOrd="0" destOrd="0" presId="urn:microsoft.com/office/officeart/2005/8/layout/process3"/>
    <dgm:cxn modelId="{0E215100-BE19-46FC-9473-5C75CBDA7CB8}" srcId="{BDF8AF0F-9D81-4F00-B963-44D4874C39BB}" destId="{70DBCA5D-BC20-4454-96D3-592874DA7A71}" srcOrd="1" destOrd="0" parTransId="{F8B18259-4099-4B7B-8EF1-01B8302EFAEE}" sibTransId="{7F80EDA6-1F20-4D73-8FBA-9F7DE9E7CAF9}"/>
    <dgm:cxn modelId="{18A77769-A2D4-42BC-AAF3-6BD521EE864D}" type="presOf" srcId="{854DA036-A515-441F-AA3F-8F3158E2D53D}" destId="{2479433E-06D9-4A51-9BDE-650B921C0382}" srcOrd="0" destOrd="1" presId="urn:microsoft.com/office/officeart/2005/8/layout/process3"/>
    <dgm:cxn modelId="{DCA5F0FA-6BE3-4F61-AB1E-500CE9911A04}" srcId="{017CE350-D6A3-400E-9794-5DEFDE3DB2BC}" destId="{115F8E9C-1035-4591-9B78-A150D334883B}" srcOrd="2" destOrd="0" parTransId="{4888CEAA-9490-4182-914B-BFBB32985860}" sibTransId="{336F68CD-CE1A-4FD6-9925-158FAB7ADB4D}"/>
    <dgm:cxn modelId="{3F06BC76-E262-47DA-860B-50C80323DDC0}" srcId="{BDF8AF0F-9D81-4F00-B963-44D4874C39BB}" destId="{83F9B26F-DE63-4AFE-92C8-0BD0A2E5A2DE}" srcOrd="0" destOrd="0" parTransId="{F05AFAD0-B839-47FE-BA5C-7C364C4B1054}" sibTransId="{0D4B24DF-7750-425E-946A-46ECCD93EF73}"/>
    <dgm:cxn modelId="{B2891897-2BE4-4C8C-A130-C461F40FDD11}" type="presParOf" srcId="{86931BE8-A3F2-4F41-91C1-52DE9C99BC93}" destId="{0549032D-929D-4E44-A1BC-97C8204308F4}" srcOrd="0" destOrd="0" presId="urn:microsoft.com/office/officeart/2005/8/layout/process3"/>
    <dgm:cxn modelId="{70AF348D-EFA4-454A-AF42-6FB959AF98B7}" type="presParOf" srcId="{0549032D-929D-4E44-A1BC-97C8204308F4}" destId="{A20CF70D-152C-4599-849D-889AEE9065F8}" srcOrd="0" destOrd="0" presId="urn:microsoft.com/office/officeart/2005/8/layout/process3"/>
    <dgm:cxn modelId="{E8E2E6A0-A642-40EF-AA21-C0E5AB801925}" type="presParOf" srcId="{0549032D-929D-4E44-A1BC-97C8204308F4}" destId="{50B7DB18-D944-4C77-B420-B4F806DD3D92}" srcOrd="1" destOrd="0" presId="urn:microsoft.com/office/officeart/2005/8/layout/process3"/>
    <dgm:cxn modelId="{96DF4C48-30EA-4F1A-B257-FE55E0B6BBAF}" type="presParOf" srcId="{0549032D-929D-4E44-A1BC-97C8204308F4}" destId="{772E205F-201D-420B-9E35-0B74FAA52F3B}" srcOrd="2" destOrd="0" presId="urn:microsoft.com/office/officeart/2005/8/layout/process3"/>
    <dgm:cxn modelId="{38CAB000-587F-47C0-9332-5809A05DC9FC}" type="presParOf" srcId="{86931BE8-A3F2-4F41-91C1-52DE9C99BC93}" destId="{F17F95B7-2AFA-40A8-85CD-D75DEF5181B5}" srcOrd="1" destOrd="0" presId="urn:microsoft.com/office/officeart/2005/8/layout/process3"/>
    <dgm:cxn modelId="{3FD98516-2272-49F8-B7CF-D79BE8DA7EBA}" type="presParOf" srcId="{F17F95B7-2AFA-40A8-85CD-D75DEF5181B5}" destId="{4B4BC53A-896E-4689-974B-ACFF943DBFA9}" srcOrd="0" destOrd="0" presId="urn:microsoft.com/office/officeart/2005/8/layout/process3"/>
    <dgm:cxn modelId="{D9DDAE67-8D8A-4935-910A-256BE6D05A43}" type="presParOf" srcId="{86931BE8-A3F2-4F41-91C1-52DE9C99BC93}" destId="{9EDB8109-22E2-4A2B-87BB-EAA6FADFA744}" srcOrd="2" destOrd="0" presId="urn:microsoft.com/office/officeart/2005/8/layout/process3"/>
    <dgm:cxn modelId="{DF4EF85C-0CA7-47DF-936A-C44DB6E3795F}" type="presParOf" srcId="{9EDB8109-22E2-4A2B-87BB-EAA6FADFA744}" destId="{B6E43000-032C-41A0-8091-29CB823F0DA6}" srcOrd="0" destOrd="0" presId="urn:microsoft.com/office/officeart/2005/8/layout/process3"/>
    <dgm:cxn modelId="{86DDE8C3-BC4E-46FA-8530-47B874A61811}" type="presParOf" srcId="{9EDB8109-22E2-4A2B-87BB-EAA6FADFA744}" destId="{4DBBCDD8-892A-4680-8D2C-608CCDC05C87}" srcOrd="1" destOrd="0" presId="urn:microsoft.com/office/officeart/2005/8/layout/process3"/>
    <dgm:cxn modelId="{6ABB20DD-13CA-421E-8B31-133CA887F70F}" type="presParOf" srcId="{9EDB8109-22E2-4A2B-87BB-EAA6FADFA744}" destId="{95D18925-FE3B-4C2A-8827-FD5001FC55F6}" srcOrd="2" destOrd="0" presId="urn:microsoft.com/office/officeart/2005/8/layout/process3"/>
    <dgm:cxn modelId="{0006160D-9FF6-4920-AFB8-CDCD9E7A05A1}" type="presParOf" srcId="{86931BE8-A3F2-4F41-91C1-52DE9C99BC93}" destId="{B47E41E6-4D70-4FED-B2B8-0D1841497AC2}" srcOrd="3" destOrd="0" presId="urn:microsoft.com/office/officeart/2005/8/layout/process3"/>
    <dgm:cxn modelId="{0EF697D6-FF4F-4A0F-A03F-B4E8DE9A6E6B}" type="presParOf" srcId="{B47E41E6-4D70-4FED-B2B8-0D1841497AC2}" destId="{A79A71C1-6D9F-44ED-8A36-EBB078566BCB}" srcOrd="0" destOrd="0" presId="urn:microsoft.com/office/officeart/2005/8/layout/process3"/>
    <dgm:cxn modelId="{EA60272D-9077-4C7C-9BF2-8509C13D0450}" type="presParOf" srcId="{86931BE8-A3F2-4F41-91C1-52DE9C99BC93}" destId="{CF2E0F57-6D2D-4099-BF8A-5991047C6D04}" srcOrd="4" destOrd="0" presId="urn:microsoft.com/office/officeart/2005/8/layout/process3"/>
    <dgm:cxn modelId="{6B4B2AA1-2819-4659-83B7-5B79FFDE9BD9}" type="presParOf" srcId="{CF2E0F57-6D2D-4099-BF8A-5991047C6D04}" destId="{EFCE022E-DD2E-41E0-BBAE-8AE902D99CE1}" srcOrd="0" destOrd="0" presId="urn:microsoft.com/office/officeart/2005/8/layout/process3"/>
    <dgm:cxn modelId="{0F1A17F1-DB5D-44C8-9919-5C7E7AE82A80}" type="presParOf" srcId="{CF2E0F57-6D2D-4099-BF8A-5991047C6D04}" destId="{A5EA4B01-70BB-4196-AA79-10EA45FBC912}" srcOrd="1" destOrd="0" presId="urn:microsoft.com/office/officeart/2005/8/layout/process3"/>
    <dgm:cxn modelId="{0A70DC01-2223-4B6D-86DE-40B6F63370EE}" type="presParOf" srcId="{CF2E0F57-6D2D-4099-BF8A-5991047C6D04}" destId="{2479433E-06D9-4A51-9BDE-650B921C038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7DB18-D944-4C77-B420-B4F806DD3D92}">
      <dsp:nvSpPr>
        <dsp:cNvPr id="0" name=""/>
        <dsp:cNvSpPr/>
      </dsp:nvSpPr>
      <dsp:spPr>
        <a:xfrm>
          <a:off x="583" y="356018"/>
          <a:ext cx="1628219" cy="518399"/>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s-ES" sz="1200" b="1" kern="1200" dirty="0"/>
            <a:t>Generación</a:t>
          </a:r>
          <a:r>
            <a:rPr lang="es-ES" sz="1200" kern="1200" dirty="0"/>
            <a:t>	</a:t>
          </a:r>
          <a:endParaRPr lang="en-US" sz="1200" kern="1200" dirty="0"/>
        </a:p>
      </dsp:txBody>
      <dsp:txXfrm>
        <a:off x="583" y="356018"/>
        <a:ext cx="1628219" cy="345600"/>
      </dsp:txXfrm>
    </dsp:sp>
    <dsp:sp modelId="{772E205F-201D-420B-9E35-0B74FAA52F3B}">
      <dsp:nvSpPr>
        <dsp:cNvPr id="0" name=""/>
        <dsp:cNvSpPr/>
      </dsp:nvSpPr>
      <dsp:spPr>
        <a:xfrm>
          <a:off x="138402" y="701618"/>
          <a:ext cx="1892858" cy="3494643"/>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a:t>Actividad Liberalizada</a:t>
          </a:r>
          <a:endParaRPr lang="en-US" sz="1200" kern="1200" dirty="0"/>
        </a:p>
        <a:p>
          <a:pPr marL="114300" lvl="1" indent="-114300" algn="l" defTabSz="533400">
            <a:lnSpc>
              <a:spcPct val="90000"/>
            </a:lnSpc>
            <a:spcBef>
              <a:spcPct val="0"/>
            </a:spcBef>
            <a:spcAft>
              <a:spcPct val="15000"/>
            </a:spcAft>
            <a:buChar char="•"/>
          </a:pPr>
          <a:r>
            <a:rPr lang="es-ES" sz="1200" kern="1200" dirty="0"/>
            <a:t>Generación de electricidad y vertido a la red de transporte.</a:t>
          </a:r>
          <a:endParaRPr lang="en-US" sz="1200" kern="1200" dirty="0"/>
        </a:p>
        <a:p>
          <a:pPr marL="114300" lvl="1" indent="-114300" algn="l" defTabSz="533400">
            <a:lnSpc>
              <a:spcPct val="90000"/>
            </a:lnSpc>
            <a:spcBef>
              <a:spcPct val="0"/>
            </a:spcBef>
            <a:spcAft>
              <a:spcPct val="15000"/>
            </a:spcAft>
            <a:buChar char="•"/>
          </a:pPr>
          <a:r>
            <a:rPr lang="es-ES" sz="1200" kern="1200" dirty="0"/>
            <a:t>Los productores venden su volumen en el mercado mayorista. </a:t>
          </a:r>
          <a:endParaRPr lang="en-US" sz="1200" kern="1200" dirty="0"/>
        </a:p>
      </dsp:txBody>
      <dsp:txXfrm>
        <a:off x="193842" y="757058"/>
        <a:ext cx="1781978" cy="3383763"/>
      </dsp:txXfrm>
    </dsp:sp>
    <dsp:sp modelId="{F17F95B7-2AFA-40A8-85CD-D75DEF5181B5}">
      <dsp:nvSpPr>
        <dsp:cNvPr id="0" name=""/>
        <dsp:cNvSpPr/>
      </dsp:nvSpPr>
      <dsp:spPr>
        <a:xfrm>
          <a:off x="1861824" y="364633"/>
          <a:ext cx="494005" cy="328370"/>
        </a:xfrm>
        <a:prstGeom prst="rightArrow">
          <a:avLst>
            <a:gd name="adj1" fmla="val 60000"/>
            <a:gd name="adj2" fmla="val 50000"/>
          </a:avLst>
        </a:prstGeom>
        <a:solidFill>
          <a:srgbClr val="575658"/>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61824" y="430307"/>
        <a:ext cx="395494" cy="197022"/>
      </dsp:txXfrm>
    </dsp:sp>
    <dsp:sp modelId="{4DBBCDD8-892A-4680-8D2C-608CCDC05C87}">
      <dsp:nvSpPr>
        <dsp:cNvPr id="0" name=""/>
        <dsp:cNvSpPr/>
      </dsp:nvSpPr>
      <dsp:spPr>
        <a:xfrm>
          <a:off x="2560889" y="356018"/>
          <a:ext cx="1628219" cy="518399"/>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s-ES" sz="1200" b="1" kern="1200" dirty="0"/>
            <a:t>Transporte</a:t>
          </a:r>
          <a:r>
            <a:rPr lang="es-ES" sz="1200" kern="1200" dirty="0"/>
            <a:t>	</a:t>
          </a:r>
          <a:endParaRPr lang="en-US" sz="1200" kern="1200" dirty="0"/>
        </a:p>
      </dsp:txBody>
      <dsp:txXfrm>
        <a:off x="2560889" y="356018"/>
        <a:ext cx="1628219" cy="345600"/>
      </dsp:txXfrm>
    </dsp:sp>
    <dsp:sp modelId="{95D18925-FE3B-4C2A-8827-FD5001FC55F6}">
      <dsp:nvSpPr>
        <dsp:cNvPr id="0" name=""/>
        <dsp:cNvSpPr/>
      </dsp:nvSpPr>
      <dsp:spPr>
        <a:xfrm>
          <a:off x="2698708" y="701618"/>
          <a:ext cx="1892858" cy="3494643"/>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a:t>Actividad regulada (monopolio de REE)</a:t>
          </a:r>
          <a:endParaRPr lang="en-US" sz="1200" kern="1200" dirty="0"/>
        </a:p>
        <a:p>
          <a:pPr marL="114300" lvl="1" indent="-114300" algn="l" defTabSz="533400">
            <a:lnSpc>
              <a:spcPct val="90000"/>
            </a:lnSpc>
            <a:spcBef>
              <a:spcPct val="0"/>
            </a:spcBef>
            <a:spcAft>
              <a:spcPct val="15000"/>
            </a:spcAft>
            <a:buChar char="•"/>
          </a:pPr>
          <a:r>
            <a:rPr lang="es-ES" sz="1200" kern="1200" dirty="0"/>
            <a:t>Transporte de la electricidad en alta tensión hasta los centros de consumo</a:t>
          </a:r>
          <a:endParaRPr lang="en-US" sz="1200" kern="1200" dirty="0"/>
        </a:p>
        <a:p>
          <a:pPr marL="114300" lvl="1" indent="-114300" algn="l" defTabSz="533400">
            <a:lnSpc>
              <a:spcPct val="90000"/>
            </a:lnSpc>
            <a:spcBef>
              <a:spcPct val="0"/>
            </a:spcBef>
            <a:spcAft>
              <a:spcPct val="15000"/>
            </a:spcAft>
            <a:buChar char="•"/>
          </a:pPr>
          <a:r>
            <a:rPr lang="es-ES" sz="1200" kern="1200" dirty="0"/>
            <a:t>El transportista  recibe dinero por cada MWh transportado.</a:t>
          </a:r>
          <a:endParaRPr lang="en-US" sz="1200" kern="1200" dirty="0"/>
        </a:p>
      </dsp:txBody>
      <dsp:txXfrm>
        <a:off x="2754148" y="757058"/>
        <a:ext cx="1781978" cy="3383763"/>
      </dsp:txXfrm>
    </dsp:sp>
    <dsp:sp modelId="{B47E41E6-4D70-4FED-B2B8-0D1841497AC2}">
      <dsp:nvSpPr>
        <dsp:cNvPr id="0" name=""/>
        <dsp:cNvSpPr/>
      </dsp:nvSpPr>
      <dsp:spPr>
        <a:xfrm>
          <a:off x="4422130" y="364633"/>
          <a:ext cx="494005" cy="328370"/>
        </a:xfrm>
        <a:prstGeom prst="rightArrow">
          <a:avLst>
            <a:gd name="adj1" fmla="val 60000"/>
            <a:gd name="adj2" fmla="val 50000"/>
          </a:avLst>
        </a:prstGeom>
        <a:solidFill>
          <a:srgbClr val="575658"/>
        </a:solidFill>
        <a:ln>
          <a:solidFill>
            <a:srgbClr val="575658"/>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422130" y="430307"/>
        <a:ext cx="395494" cy="197022"/>
      </dsp:txXfrm>
    </dsp:sp>
    <dsp:sp modelId="{A5EA4B01-70BB-4196-AA79-10EA45FBC912}">
      <dsp:nvSpPr>
        <dsp:cNvPr id="0" name=""/>
        <dsp:cNvSpPr/>
      </dsp:nvSpPr>
      <dsp:spPr>
        <a:xfrm>
          <a:off x="5121195" y="356018"/>
          <a:ext cx="1628219" cy="518399"/>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s-ES" sz="1200" b="1" kern="1200" dirty="0"/>
            <a:t>Distribución</a:t>
          </a:r>
          <a:endParaRPr lang="en-US" sz="1200" b="1" kern="1200" dirty="0"/>
        </a:p>
      </dsp:txBody>
      <dsp:txXfrm>
        <a:off x="5121195" y="356018"/>
        <a:ext cx="1628219" cy="345600"/>
      </dsp:txXfrm>
    </dsp:sp>
    <dsp:sp modelId="{2479433E-06D9-4A51-9BDE-650B921C0382}">
      <dsp:nvSpPr>
        <dsp:cNvPr id="0" name=""/>
        <dsp:cNvSpPr/>
      </dsp:nvSpPr>
      <dsp:spPr>
        <a:xfrm>
          <a:off x="5259013" y="701618"/>
          <a:ext cx="1892858" cy="3494643"/>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a:t>Actividad Regulada (concesiones a los propietarios históricos de las redes, 5 grandes empresas).</a:t>
          </a:r>
          <a:endParaRPr lang="en-US" sz="1200" kern="1200" dirty="0"/>
        </a:p>
        <a:p>
          <a:pPr marL="114300" lvl="1" indent="-114300" algn="l" defTabSz="533400">
            <a:lnSpc>
              <a:spcPct val="90000"/>
            </a:lnSpc>
            <a:spcBef>
              <a:spcPct val="0"/>
            </a:spcBef>
            <a:spcAft>
              <a:spcPct val="15000"/>
            </a:spcAft>
            <a:buChar char="•"/>
          </a:pPr>
          <a:r>
            <a:rPr lang="es-ES" sz="1200" kern="1200" dirty="0"/>
            <a:t>Distribución en baja y media tensión en los centros de consumo. </a:t>
          </a:r>
          <a:endParaRPr lang="en-US" sz="1200" kern="1200" dirty="0"/>
        </a:p>
        <a:p>
          <a:pPr marL="114300" lvl="1" indent="-114300" algn="l" defTabSz="533400">
            <a:lnSpc>
              <a:spcPct val="90000"/>
            </a:lnSpc>
            <a:spcBef>
              <a:spcPct val="0"/>
            </a:spcBef>
            <a:spcAft>
              <a:spcPct val="15000"/>
            </a:spcAft>
            <a:buChar char="•"/>
          </a:pPr>
          <a:r>
            <a:rPr lang="es-ES" sz="1200" kern="1200" dirty="0"/>
            <a:t>Los Distribuidores reciben dinero por cada MWh transportado.</a:t>
          </a:r>
          <a:endParaRPr lang="en-US" sz="1200" kern="1200" dirty="0"/>
        </a:p>
      </dsp:txBody>
      <dsp:txXfrm>
        <a:off x="5314453" y="757058"/>
        <a:ext cx="1781978" cy="3383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7DB18-D944-4C77-B420-B4F806DD3D92}">
      <dsp:nvSpPr>
        <dsp:cNvPr id="0" name=""/>
        <dsp:cNvSpPr/>
      </dsp:nvSpPr>
      <dsp:spPr>
        <a:xfrm>
          <a:off x="583" y="863140"/>
          <a:ext cx="1628219" cy="432000"/>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dirty="0"/>
            <a:t>Generación</a:t>
          </a:r>
          <a:r>
            <a:rPr lang="es-ES" sz="1000" kern="1200" dirty="0"/>
            <a:t>	</a:t>
          </a:r>
          <a:endParaRPr lang="en-US" sz="1000" kern="1200" dirty="0"/>
        </a:p>
      </dsp:txBody>
      <dsp:txXfrm>
        <a:off x="583" y="863140"/>
        <a:ext cx="1628219" cy="288000"/>
      </dsp:txXfrm>
    </dsp:sp>
    <dsp:sp modelId="{772E205F-201D-420B-9E35-0B74FAA52F3B}">
      <dsp:nvSpPr>
        <dsp:cNvPr id="0" name=""/>
        <dsp:cNvSpPr/>
      </dsp:nvSpPr>
      <dsp:spPr>
        <a:xfrm>
          <a:off x="138402" y="1151140"/>
          <a:ext cx="1892858" cy="2538000"/>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err="1"/>
            <a:t>Actividad</a:t>
          </a:r>
          <a:r>
            <a:rPr lang="en-US" sz="1000" kern="1200" dirty="0"/>
            <a:t> </a:t>
          </a:r>
          <a:r>
            <a:rPr lang="en-US" sz="1000" kern="1200" dirty="0" err="1"/>
            <a:t>Liberalizada</a:t>
          </a:r>
          <a:endParaRPr lang="en-US" sz="1000" kern="1200" dirty="0"/>
        </a:p>
        <a:p>
          <a:pPr marL="57150" lvl="1" indent="-57150" algn="l" defTabSz="444500">
            <a:lnSpc>
              <a:spcPct val="90000"/>
            </a:lnSpc>
            <a:spcBef>
              <a:spcPct val="0"/>
            </a:spcBef>
            <a:spcAft>
              <a:spcPct val="15000"/>
            </a:spcAft>
            <a:buChar char="•"/>
          </a:pPr>
          <a:r>
            <a:rPr lang="es-ES" sz="1000" kern="1200" dirty="0"/>
            <a:t>Generación de electricidad y vertido a la red de transporte.</a:t>
          </a:r>
          <a:endParaRPr lang="en-US" sz="1000" kern="1200" dirty="0"/>
        </a:p>
        <a:p>
          <a:pPr marL="57150" lvl="1" indent="-57150" algn="l" defTabSz="444500">
            <a:lnSpc>
              <a:spcPct val="90000"/>
            </a:lnSpc>
            <a:spcBef>
              <a:spcPct val="0"/>
            </a:spcBef>
            <a:spcAft>
              <a:spcPct val="15000"/>
            </a:spcAft>
            <a:buChar char="•"/>
          </a:pPr>
          <a:r>
            <a:rPr lang="es-ES" sz="1000" kern="1200" dirty="0"/>
            <a:t>Los productores venden su volumen en el mercado mayorista. </a:t>
          </a:r>
          <a:endParaRPr lang="en-US" sz="1000" kern="1200" dirty="0"/>
        </a:p>
      </dsp:txBody>
      <dsp:txXfrm>
        <a:off x="193842" y="1206580"/>
        <a:ext cx="1781978" cy="2427120"/>
      </dsp:txXfrm>
    </dsp:sp>
    <dsp:sp modelId="{F17F95B7-2AFA-40A8-85CD-D75DEF5181B5}">
      <dsp:nvSpPr>
        <dsp:cNvPr id="0" name=""/>
        <dsp:cNvSpPr/>
      </dsp:nvSpPr>
      <dsp:spPr>
        <a:xfrm>
          <a:off x="1861824" y="842954"/>
          <a:ext cx="494005" cy="328370"/>
        </a:xfrm>
        <a:prstGeom prst="rightArrow">
          <a:avLst>
            <a:gd name="adj1" fmla="val 60000"/>
            <a:gd name="adj2" fmla="val 50000"/>
          </a:avLst>
        </a:prstGeom>
        <a:solidFill>
          <a:srgbClr val="575658"/>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861824" y="908628"/>
        <a:ext cx="395494" cy="197022"/>
      </dsp:txXfrm>
    </dsp:sp>
    <dsp:sp modelId="{4DBBCDD8-892A-4680-8D2C-608CCDC05C87}">
      <dsp:nvSpPr>
        <dsp:cNvPr id="0" name=""/>
        <dsp:cNvSpPr/>
      </dsp:nvSpPr>
      <dsp:spPr>
        <a:xfrm>
          <a:off x="2560889" y="863140"/>
          <a:ext cx="1628219" cy="432000"/>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dirty="0"/>
            <a:t>Comercialización</a:t>
          </a:r>
          <a:endParaRPr lang="en-US" sz="1000" kern="1200" dirty="0"/>
        </a:p>
      </dsp:txBody>
      <dsp:txXfrm>
        <a:off x="2560889" y="863140"/>
        <a:ext cx="1628219" cy="288000"/>
      </dsp:txXfrm>
    </dsp:sp>
    <dsp:sp modelId="{95D18925-FE3B-4C2A-8827-FD5001FC55F6}">
      <dsp:nvSpPr>
        <dsp:cNvPr id="0" name=""/>
        <dsp:cNvSpPr/>
      </dsp:nvSpPr>
      <dsp:spPr>
        <a:xfrm>
          <a:off x="2698708" y="1151140"/>
          <a:ext cx="1892858" cy="2538000"/>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err="1"/>
            <a:t>Actividad</a:t>
          </a:r>
          <a:r>
            <a:rPr lang="en-US" sz="1000" kern="1200" dirty="0"/>
            <a:t> </a:t>
          </a:r>
          <a:r>
            <a:rPr lang="en-US" sz="1000" kern="1200" dirty="0" err="1"/>
            <a:t>Liberalizada</a:t>
          </a:r>
          <a:r>
            <a:rPr lang="en-US" sz="1000" kern="1200" dirty="0"/>
            <a:t> (</a:t>
          </a:r>
          <a:r>
            <a:rPr lang="en-US" sz="1000" kern="1200" dirty="0" err="1"/>
            <a:t>parcialmente</a:t>
          </a:r>
          <a:r>
            <a:rPr lang="en-US" sz="1000" kern="1200" dirty="0"/>
            <a:t>, </a:t>
          </a:r>
          <a:r>
            <a:rPr lang="en-US" sz="1000" kern="1200" dirty="0" err="1"/>
            <a:t>existencia</a:t>
          </a:r>
          <a:r>
            <a:rPr lang="en-US" sz="1000" kern="1200" dirty="0"/>
            <a:t> de  los CUR).</a:t>
          </a:r>
        </a:p>
        <a:p>
          <a:pPr marL="57150" lvl="1" indent="-57150" algn="l" defTabSz="444500">
            <a:lnSpc>
              <a:spcPct val="90000"/>
            </a:lnSpc>
            <a:spcBef>
              <a:spcPct val="0"/>
            </a:spcBef>
            <a:spcAft>
              <a:spcPct val="15000"/>
            </a:spcAft>
            <a:buChar char="•"/>
          </a:pPr>
          <a:r>
            <a:rPr lang="es-ES" sz="1000" kern="1200" dirty="0"/>
            <a:t>Compran energía en el mercado mayorista y la venden a los consumidores finales.</a:t>
          </a:r>
          <a:endParaRPr lang="en-US" sz="1000" kern="1200" dirty="0"/>
        </a:p>
        <a:p>
          <a:pPr marL="57150" lvl="1" indent="-57150" algn="l" defTabSz="444500">
            <a:lnSpc>
              <a:spcPct val="90000"/>
            </a:lnSpc>
            <a:spcBef>
              <a:spcPct val="0"/>
            </a:spcBef>
            <a:spcAft>
              <a:spcPct val="15000"/>
            </a:spcAft>
            <a:buChar char="•"/>
          </a:pPr>
          <a:r>
            <a:rPr lang="es-ES" sz="1000" kern="1200" dirty="0"/>
            <a:t>Pagan al transportista y a los distribuidores por la gestión física de la electricidad. </a:t>
          </a:r>
          <a:endParaRPr lang="en-US" sz="1000" kern="1200" dirty="0"/>
        </a:p>
      </dsp:txBody>
      <dsp:txXfrm>
        <a:off x="2754148" y="1206580"/>
        <a:ext cx="1781978" cy="2427120"/>
      </dsp:txXfrm>
    </dsp:sp>
    <dsp:sp modelId="{B47E41E6-4D70-4FED-B2B8-0D1841497AC2}">
      <dsp:nvSpPr>
        <dsp:cNvPr id="0" name=""/>
        <dsp:cNvSpPr/>
      </dsp:nvSpPr>
      <dsp:spPr>
        <a:xfrm>
          <a:off x="4422130" y="842954"/>
          <a:ext cx="494005" cy="328370"/>
        </a:xfrm>
        <a:prstGeom prst="rightArrow">
          <a:avLst>
            <a:gd name="adj1" fmla="val 60000"/>
            <a:gd name="adj2" fmla="val 50000"/>
          </a:avLst>
        </a:prstGeom>
        <a:solidFill>
          <a:srgbClr val="575658"/>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422130" y="908628"/>
        <a:ext cx="395494" cy="197022"/>
      </dsp:txXfrm>
    </dsp:sp>
    <dsp:sp modelId="{A5EA4B01-70BB-4196-AA79-10EA45FBC912}">
      <dsp:nvSpPr>
        <dsp:cNvPr id="0" name=""/>
        <dsp:cNvSpPr/>
      </dsp:nvSpPr>
      <dsp:spPr>
        <a:xfrm>
          <a:off x="5121195" y="863140"/>
          <a:ext cx="1628219" cy="432000"/>
        </a:xfrm>
        <a:prstGeom prst="roundRect">
          <a:avLst>
            <a:gd name="adj" fmla="val 10000"/>
          </a:avLst>
        </a:prstGeom>
        <a:solidFill>
          <a:srgbClr val="E46C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dirty="0"/>
            <a:t>Clientes Finales</a:t>
          </a:r>
          <a:endParaRPr lang="en-US" sz="1000" b="1" kern="1200" dirty="0"/>
        </a:p>
      </dsp:txBody>
      <dsp:txXfrm>
        <a:off x="5121195" y="863140"/>
        <a:ext cx="1628219" cy="288000"/>
      </dsp:txXfrm>
    </dsp:sp>
    <dsp:sp modelId="{2479433E-06D9-4A51-9BDE-650B921C0382}">
      <dsp:nvSpPr>
        <dsp:cNvPr id="0" name=""/>
        <dsp:cNvSpPr/>
      </dsp:nvSpPr>
      <dsp:spPr>
        <a:xfrm>
          <a:off x="5259013" y="1151140"/>
          <a:ext cx="1892858" cy="2538000"/>
        </a:xfrm>
        <a:prstGeom prst="roundRect">
          <a:avLst>
            <a:gd name="adj" fmla="val 10000"/>
          </a:avLst>
        </a:prstGeom>
        <a:solidFill>
          <a:schemeClr val="lt1">
            <a:alpha val="90000"/>
            <a:hueOff val="0"/>
            <a:satOff val="0"/>
            <a:lumOff val="0"/>
            <a:alphaOff val="0"/>
          </a:schemeClr>
        </a:solidFill>
        <a:ln w="25400" cap="flat" cmpd="sng" algn="ctr">
          <a:solidFill>
            <a:srgbClr val="575658"/>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s-ES" sz="1000" kern="1200" dirty="0"/>
            <a:t>Obtienen electricidad de los comercializadores (mercado minorista).</a:t>
          </a:r>
          <a:endParaRPr lang="en-US" sz="1000" kern="1200" dirty="0"/>
        </a:p>
        <a:p>
          <a:pPr marL="57150" lvl="1" indent="-57150" algn="l" defTabSz="444500">
            <a:lnSpc>
              <a:spcPct val="90000"/>
            </a:lnSpc>
            <a:spcBef>
              <a:spcPct val="0"/>
            </a:spcBef>
            <a:spcAft>
              <a:spcPct val="15000"/>
            </a:spcAft>
            <a:buChar char="•"/>
          </a:pPr>
          <a:r>
            <a:rPr lang="es-ES" sz="1000" kern="1200" dirty="0"/>
            <a:t>Pueden acudir directamente al mercado mayorista si su volumen es elevado. </a:t>
          </a:r>
          <a:endParaRPr lang="en-US" sz="1000" kern="1200" dirty="0"/>
        </a:p>
        <a:p>
          <a:pPr marL="57150" lvl="1" indent="-57150" algn="l" defTabSz="444500">
            <a:lnSpc>
              <a:spcPct val="90000"/>
            </a:lnSpc>
            <a:spcBef>
              <a:spcPct val="0"/>
            </a:spcBef>
            <a:spcAft>
              <a:spcPct val="15000"/>
            </a:spcAft>
            <a:buChar char="•"/>
          </a:pPr>
          <a:r>
            <a:rPr lang="es-ES" sz="1000" kern="1200" dirty="0"/>
            <a:t>Soportan los costes de transporte y distribución. </a:t>
          </a:r>
          <a:endParaRPr lang="en-US" sz="1000" kern="1200" dirty="0"/>
        </a:p>
        <a:p>
          <a:pPr marL="57150" lvl="1" indent="-57150" algn="l" defTabSz="444500">
            <a:lnSpc>
              <a:spcPct val="90000"/>
            </a:lnSpc>
            <a:spcBef>
              <a:spcPct val="0"/>
            </a:spcBef>
            <a:spcAft>
              <a:spcPct val="15000"/>
            </a:spcAft>
            <a:buChar char="•"/>
          </a:pPr>
          <a:endParaRPr lang="en-US" sz="1000" kern="1200" dirty="0"/>
        </a:p>
      </dsp:txBody>
      <dsp:txXfrm>
        <a:off x="5314453" y="1206580"/>
        <a:ext cx="1781978" cy="2427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0" hangingPunct="0">
              <a:defRPr sz="1200">
                <a:cs typeface="+mn-cs"/>
              </a:defRPr>
            </a:lvl1pPr>
          </a:lstStyle>
          <a:p>
            <a:pPr>
              <a:defRPr/>
            </a:pPr>
            <a:fld id="{3D1110D2-037E-4409-BC4B-A4FEE07868F3}" type="datetimeFigureOut">
              <a:rPr lang="en-US"/>
              <a:pPr>
                <a:defRPr/>
              </a:pPr>
              <a:t>4/15/2016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668EE15-F2D0-4B43-A9DA-5E982A22FDDF}" type="slidenum">
              <a:rPr lang="en-US" altLang="en-US"/>
              <a:pPr>
                <a:defRPr/>
              </a:pPr>
              <a:t>‹#›</a:t>
            </a:fld>
            <a:endParaRPr lang="en-US" altLang="en-US"/>
          </a:p>
        </p:txBody>
      </p:sp>
    </p:spTree>
    <p:extLst>
      <p:ext uri="{BB962C8B-B14F-4D97-AF65-F5344CB8AC3E}">
        <p14:creationId xmlns:p14="http://schemas.microsoft.com/office/powerpoint/2010/main" val="1508104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79450" y="4714875"/>
            <a:ext cx="5438774" cy="4467224"/>
          </a:xfrm>
          <a:prstGeom prst="rect">
            <a:avLst/>
          </a:prstGeom>
        </p:spPr>
        <p:txBody>
          <a:bodyPr lIns="91425" tIns="91425" rIns="91425" bIns="91425" anchor="t" anchorCtr="0">
            <a:noAutofit/>
          </a:bodyPr>
          <a:lstStyle/>
          <a:p>
            <a:pPr lvl="0">
              <a:spcBef>
                <a:spcPts val="0"/>
              </a:spcBef>
              <a:buNone/>
            </a:pPr>
            <a:endParaRPr/>
          </a:p>
        </p:txBody>
      </p:sp>
      <p:sp>
        <p:nvSpPr>
          <p:cNvPr id="62" name="Shape 6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5511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F668EE15-F2D0-4B43-A9DA-5E982A22FDDF}" type="slidenum">
              <a:rPr lang="en-US" altLang="en-US" smtClean="0"/>
              <a:pPr>
                <a:defRPr/>
              </a:pPr>
              <a:t>9</a:t>
            </a:fld>
            <a:endParaRPr lang="en-US" altLang="en-US"/>
          </a:p>
        </p:txBody>
      </p:sp>
    </p:spTree>
    <p:extLst>
      <p:ext uri="{BB962C8B-B14F-4D97-AF65-F5344CB8AC3E}">
        <p14:creationId xmlns:p14="http://schemas.microsoft.com/office/powerpoint/2010/main" val="2279495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altLang="en-US"/>
              <a:t>Distribución (en monopolio natural)</a:t>
            </a:r>
          </a:p>
        </p:txBody>
      </p:sp>
      <p:sp>
        <p:nvSpPr>
          <p:cNvPr id="24580" name="3 Marcador de número de diapositiva"/>
          <p:cNvSpPr>
            <a:spLocks noGrp="1"/>
          </p:cNvSpPr>
          <p:nvPr>
            <p:ph type="sldNum" sz="quarter" idx="5"/>
          </p:nvPr>
        </p:nvSpPr>
        <p:spPr bwMode="auto">
          <a:noFill/>
          <a:ln>
            <a:miter lim="800000"/>
            <a:headEnd/>
            <a:tailEnd/>
          </a:ln>
        </p:spPr>
        <p:txBody>
          <a:bodyPr/>
          <a:lstStyle/>
          <a:p>
            <a:fld id="{D30C7B56-6657-4D33-B78A-5A58F610D3EC}" type="slidenum">
              <a:rPr lang="en-US" altLang="en-US" smtClean="0"/>
              <a:pPr/>
              <a:t>10</a:t>
            </a:fld>
            <a:endParaRPr lang="en-US" altLang="en-US"/>
          </a:p>
        </p:txBody>
      </p:sp>
    </p:spTree>
    <p:extLst>
      <p:ext uri="{BB962C8B-B14F-4D97-AF65-F5344CB8AC3E}">
        <p14:creationId xmlns:p14="http://schemas.microsoft.com/office/powerpoint/2010/main" val="69313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3" name="2 Marcador de notas"/>
          <p:cNvSpPr>
            <a:spLocks noGrp="1"/>
          </p:cNvSpPr>
          <p:nvPr>
            <p:ph type="body" idx="1"/>
          </p:nvPr>
        </p:nvSpPr>
        <p:spPr bwMode="auto">
          <a:noFill/>
        </p:spPr>
        <p:txBody>
          <a:bodyPr wrap="square" numCol="1" anchor="t" anchorCtr="0" compatLnSpc="1">
            <a:prstTxWarp prst="textNoShape">
              <a:avLst/>
            </a:prstTxWarp>
          </a:bodyPr>
          <a:lstStyle/>
          <a:p>
            <a:r>
              <a:rPr lang="es-ES" altLang="en-US"/>
              <a:t>Esta diapo es un poco confusa en mi opinión</a:t>
            </a:r>
          </a:p>
        </p:txBody>
      </p:sp>
      <p:sp>
        <p:nvSpPr>
          <p:cNvPr id="25604" name="3 Marcador de número de diapositiva"/>
          <p:cNvSpPr>
            <a:spLocks noGrp="1"/>
          </p:cNvSpPr>
          <p:nvPr>
            <p:ph type="sldNum" sz="quarter" idx="5"/>
          </p:nvPr>
        </p:nvSpPr>
        <p:spPr bwMode="auto">
          <a:noFill/>
          <a:ln>
            <a:miter lim="800000"/>
            <a:headEnd/>
            <a:tailEnd/>
          </a:ln>
        </p:spPr>
        <p:txBody>
          <a:bodyPr/>
          <a:lstStyle/>
          <a:p>
            <a:fld id="{C787EB45-5249-4F26-A285-0959A6551474}" type="slidenum">
              <a:rPr lang="en-US" altLang="en-US" smtClean="0"/>
              <a:pPr/>
              <a:t>11</a:t>
            </a:fld>
            <a:endParaRPr lang="en-US" altLang="en-US"/>
          </a:p>
        </p:txBody>
      </p:sp>
    </p:spTree>
    <p:extLst>
      <p:ext uri="{BB962C8B-B14F-4D97-AF65-F5344CB8AC3E}">
        <p14:creationId xmlns:p14="http://schemas.microsoft.com/office/powerpoint/2010/main" val="154097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79450" y="4714875"/>
            <a:ext cx="5438774" cy="4467224"/>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951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79450" y="4714875"/>
            <a:ext cx="5438774" cy="4467224"/>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6351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mailto:info@lacorrientecoop.es"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10"/>
          <p:cNvCxnSpPr>
            <a:cxnSpLocks noChangeShapeType="1"/>
          </p:cNvCxnSpPr>
          <p:nvPr userDrawn="1"/>
        </p:nvCxnSpPr>
        <p:spPr bwMode="auto">
          <a:xfrm flipH="1">
            <a:off x="762000" y="3384550"/>
            <a:ext cx="8358188" cy="0"/>
          </a:xfrm>
          <a:prstGeom prst="line">
            <a:avLst/>
          </a:prstGeom>
          <a:noFill/>
          <a:ln w="50800" cap="sq" algn="ctr">
            <a:solidFill>
              <a:srgbClr val="38B6AB"/>
            </a:solidFill>
            <a:round/>
            <a:headEnd type="none" w="sm" len="sm"/>
            <a:tailEnd type="none" w="sm" len="sm"/>
          </a:ln>
        </p:spPr>
      </p:cxnSp>
      <p:pic>
        <p:nvPicPr>
          <p:cNvPr id="5" name="Picture 3" descr="C:\Users\dperez\Documents\Personal\La Corriente\Logos\Logos_export\La_corriente_vertical.png"/>
          <p:cNvPicPr>
            <a:picLocks noChangeAspect="1" noChangeArrowheads="1"/>
          </p:cNvPicPr>
          <p:nvPr userDrawn="1"/>
        </p:nvPicPr>
        <p:blipFill>
          <a:blip r:embed="rId2"/>
          <a:srcRect/>
          <a:stretch>
            <a:fillRect/>
          </a:stretch>
        </p:blipFill>
        <p:spPr bwMode="auto">
          <a:xfrm>
            <a:off x="5561013" y="3886200"/>
            <a:ext cx="2673350" cy="2693988"/>
          </a:xfrm>
          <a:prstGeom prst="rect">
            <a:avLst/>
          </a:prstGeom>
          <a:noFill/>
          <a:ln w="9525">
            <a:noFill/>
            <a:miter lim="800000"/>
            <a:headEnd/>
            <a:tailEnd/>
          </a:ln>
        </p:spPr>
      </p:pic>
      <p:sp>
        <p:nvSpPr>
          <p:cNvPr id="29708" name="Title Placeholder 1"/>
          <p:cNvSpPr>
            <a:spLocks noGrp="1"/>
          </p:cNvSpPr>
          <p:nvPr>
            <p:ph type="ctrTitle"/>
          </p:nvPr>
        </p:nvSpPr>
        <p:spPr>
          <a:xfrm>
            <a:off x="251520" y="1484784"/>
            <a:ext cx="7772400" cy="990600"/>
          </a:xfrm>
          <a:effectLst>
            <a:outerShdw blurRad="50800" dist="38100" dir="2700000" sx="16000" sy="16000" algn="tl" rotWithShape="0">
              <a:prstClr val="black">
                <a:alpha val="40000"/>
              </a:prstClr>
            </a:outerShdw>
          </a:effectLst>
        </p:spPr>
        <p:txBody>
          <a:bodyPr/>
          <a:lstStyle>
            <a:lvl1pPr marL="404813" indent="0" algn="l">
              <a:defRPr sz="4000">
                <a:solidFill>
                  <a:srgbClr val="575658"/>
                </a:solidFill>
                <a:effectLst>
                  <a:outerShdw blurRad="38100" dist="38100" dir="2700000" algn="tl">
                    <a:srgbClr val="000000">
                      <a:alpha val="43137"/>
                    </a:srgbClr>
                  </a:outerShdw>
                </a:effectLst>
              </a:defRPr>
            </a:lvl1pPr>
          </a:lstStyle>
          <a:p>
            <a:r>
              <a:rPr lang="en-US" dirty="0"/>
              <a:t>Click to edit Master title style</a:t>
            </a:r>
          </a:p>
        </p:txBody>
      </p:sp>
      <p:sp>
        <p:nvSpPr>
          <p:cNvPr id="29705" name="Text Placeholder 2"/>
          <p:cNvSpPr>
            <a:spLocks noGrp="1"/>
          </p:cNvSpPr>
          <p:nvPr>
            <p:ph type="subTitle" idx="1"/>
          </p:nvPr>
        </p:nvSpPr>
        <p:spPr>
          <a:xfrm>
            <a:off x="251520" y="2492896"/>
            <a:ext cx="8071320" cy="720080"/>
          </a:xfrm>
        </p:spPr>
        <p:txBody>
          <a:bodyPr anchor="ctr">
            <a:noAutofit/>
          </a:bodyPr>
          <a:lstStyle>
            <a:lvl1pPr marL="404813" indent="0" algn="l">
              <a:buFont typeface="Wingdings" pitchFamily="2" charset="2"/>
              <a:buNone/>
              <a:defRPr sz="2800" baseline="0">
                <a:solidFill>
                  <a:schemeClr val="tx1">
                    <a:lumMod val="50000"/>
                    <a:lumOff val="50000"/>
                  </a:schemeClr>
                </a:solidFill>
              </a:defRPr>
            </a:lvl1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t>Click to edit Master title style</a:t>
            </a:r>
            <a:endParaRPr lang="en-US" dirty="0"/>
          </a:p>
        </p:txBody>
      </p:sp>
      <p:sp>
        <p:nvSpPr>
          <p:cNvPr id="4" name="Text Placeholder 3"/>
          <p:cNvSpPr>
            <a:spLocks noGrp="1"/>
          </p:cNvSpPr>
          <p:nvPr>
            <p:ph type="body" sz="quarter" idx="10"/>
          </p:nvPr>
        </p:nvSpPr>
        <p:spPr>
          <a:xfrm>
            <a:off x="447575" y="838200"/>
            <a:ext cx="8229600" cy="5257800"/>
          </a:xfrm>
        </p:spPr>
        <p:txBody>
          <a:bodyPr/>
          <a:lstStyle>
            <a:lvl2pPr>
              <a:buClr>
                <a:srgbClr val="0068B3"/>
              </a:buClr>
              <a:defRPr/>
            </a:lvl2pPr>
            <a:lvl3pPr>
              <a:buClr>
                <a:schemeClr val="tx2">
                  <a:lumMod val="60000"/>
                  <a:lumOff val="40000"/>
                </a:schemeClr>
              </a:buClr>
              <a:defRPr/>
            </a:lvl3pPr>
            <a:lvl4pPr>
              <a:buClr>
                <a:schemeClr val="tx2">
                  <a:lumMod val="60000"/>
                  <a:lumOff val="40000"/>
                </a:schemeClr>
              </a:buClr>
              <a:defRPr/>
            </a:lvl4pPr>
            <a:lvl5pPr>
              <a:buClr>
                <a:schemeClr val="tx2">
                  <a:lumMod val="60000"/>
                  <a:lumOff val="4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Text &amp; Takeawa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447575" y="838200"/>
            <a:ext cx="8229600" cy="4876800"/>
          </a:xfrm>
        </p:spPr>
        <p:txBody>
          <a:bodyPr/>
          <a:lstStyle>
            <a:lvl2pPr>
              <a:buClr>
                <a:srgbClr val="0068B3"/>
              </a:buClr>
              <a:defRPr/>
            </a:lvl2pPr>
            <a:lvl3pPr>
              <a:buClr>
                <a:schemeClr val="tx2">
                  <a:lumMod val="60000"/>
                  <a:lumOff val="40000"/>
                </a:schemeClr>
              </a:buClr>
              <a:defRPr/>
            </a:lvl3pPr>
            <a:lvl4pPr>
              <a:buClr>
                <a:schemeClr val="tx2">
                  <a:lumMod val="60000"/>
                  <a:lumOff val="40000"/>
                </a:schemeClr>
              </a:buClr>
              <a:defRPr/>
            </a:lvl4pPr>
            <a:lvl5pPr>
              <a:buClr>
                <a:schemeClr val="tx2">
                  <a:lumMod val="60000"/>
                  <a:lumOff val="4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428011" y="5736679"/>
            <a:ext cx="8286807" cy="428625"/>
          </a:xfrm>
          <a:solidFill>
            <a:srgbClr val="38B6AB"/>
          </a:solidFill>
        </p:spPr>
        <p:txBody>
          <a:bodyPr>
            <a:normAutofit/>
          </a:bodyPr>
          <a:lstStyle>
            <a:lvl1pPr marL="0" indent="0" algn="ctr">
              <a:buNone/>
              <a:defRPr sz="2000" i="1">
                <a:solidFill>
                  <a:schemeClr val="bg1"/>
                </a:solidFill>
                <a:latin typeface="Times New Roman" pitchFamily="18" charset="0"/>
                <a:cs typeface="Times New Roman" pitchFamily="18" charset="0"/>
              </a:defRPr>
            </a:lvl1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4" name="Straight Connector 9"/>
          <p:cNvCxnSpPr/>
          <p:nvPr userDrawn="1"/>
        </p:nvCxnSpPr>
        <p:spPr>
          <a:xfrm>
            <a:off x="512763" y="6335713"/>
            <a:ext cx="6638925" cy="1587"/>
          </a:xfrm>
          <a:prstGeom prst="line">
            <a:avLst/>
          </a:prstGeom>
          <a:ln w="12700" cmpd="sng">
            <a:solidFill>
              <a:srgbClr val="38B6AB"/>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12"/>
          <p:cNvCxnSpPr>
            <a:cxnSpLocks noChangeShapeType="1"/>
          </p:cNvCxnSpPr>
          <p:nvPr userDrawn="1"/>
        </p:nvCxnSpPr>
        <p:spPr bwMode="auto">
          <a:xfrm flipH="1">
            <a:off x="512763" y="2300288"/>
            <a:ext cx="8605837" cy="0"/>
          </a:xfrm>
          <a:prstGeom prst="line">
            <a:avLst/>
          </a:prstGeom>
          <a:noFill/>
          <a:ln w="50800" cap="sq" algn="ctr">
            <a:solidFill>
              <a:srgbClr val="38B6AB"/>
            </a:solidFill>
            <a:round/>
            <a:headEnd type="none" w="sm" len="sm"/>
            <a:tailEnd type="none" w="sm" len="sm"/>
          </a:ln>
        </p:spPr>
      </p:cxnSp>
      <p:pic>
        <p:nvPicPr>
          <p:cNvPr id="8" name="Picture 9" descr="C:\Users\dperez\Documents\Personal\La Corriente\Logos\Logos_export\La_corriente_horizontal.png"/>
          <p:cNvPicPr>
            <a:picLocks noChangeAspect="1" noChangeArrowheads="1"/>
          </p:cNvPicPr>
          <p:nvPr userDrawn="1"/>
        </p:nvPicPr>
        <p:blipFill>
          <a:blip r:embed="rId2"/>
          <a:srcRect/>
          <a:stretch>
            <a:fillRect/>
          </a:stretch>
        </p:blipFill>
        <p:spPr bwMode="auto">
          <a:xfrm>
            <a:off x="7315200" y="6118225"/>
            <a:ext cx="1685925" cy="544513"/>
          </a:xfrm>
          <a:prstGeom prst="rect">
            <a:avLst/>
          </a:prstGeom>
          <a:noFill/>
          <a:ln w="9525">
            <a:noFill/>
            <a:miter lim="800000"/>
            <a:headEnd/>
            <a:tailEnd/>
          </a:ln>
        </p:spPr>
      </p:pic>
      <p:sp>
        <p:nvSpPr>
          <p:cNvPr id="5" name="Title 10"/>
          <p:cNvSpPr>
            <a:spLocks noGrp="1"/>
          </p:cNvSpPr>
          <p:nvPr>
            <p:ph type="title"/>
          </p:nvPr>
        </p:nvSpPr>
        <p:spPr>
          <a:xfrm>
            <a:off x="457200" y="1135691"/>
            <a:ext cx="8286750" cy="924741"/>
          </a:xfrm>
        </p:spPr>
        <p:txBody>
          <a:bodyPr/>
          <a:lstStyle>
            <a:lvl1pPr marL="173038" indent="0">
              <a:defRPr sz="4000" b="0" i="0" baseline="0">
                <a:solidFill>
                  <a:srgbClr val="575658"/>
                </a:solidFill>
                <a:effectLst>
                  <a:outerShdw blurRad="38100" dist="38100" dir="2700000" algn="tl" rotWithShape="0">
                    <a:schemeClr val="bg1">
                      <a:lumMod val="85000"/>
                    </a:schemeClr>
                  </a:outerShdw>
                </a:effectLst>
                <a:latin typeface="Arial"/>
                <a:cs typeface="Arial"/>
              </a:defRPr>
            </a:lvl1pPr>
          </a:lstStyle>
          <a:p>
            <a:r>
              <a:rPr lang="en-US"/>
              <a:t>Click to edit Master title style</a:t>
            </a:r>
            <a:endParaRPr lang="en-US" dirty="0"/>
          </a:p>
        </p:txBody>
      </p:sp>
      <p:sp>
        <p:nvSpPr>
          <p:cNvPr id="7" name="Text Placeholder 13"/>
          <p:cNvSpPr>
            <a:spLocks noGrp="1"/>
          </p:cNvSpPr>
          <p:nvPr>
            <p:ph type="body" sz="quarter" idx="10"/>
          </p:nvPr>
        </p:nvSpPr>
        <p:spPr>
          <a:xfrm>
            <a:off x="512764" y="2600325"/>
            <a:ext cx="8031162" cy="684659"/>
          </a:xfrm>
        </p:spPr>
        <p:txBody>
          <a:bodyPr/>
          <a:lstStyle>
            <a:lvl1pPr marL="173038" indent="0">
              <a:buFontTx/>
              <a:buNone/>
              <a:defRPr sz="3200" b="0" i="0">
                <a:solidFill>
                  <a:schemeClr val="tx1">
                    <a:lumMod val="65000"/>
                    <a:lumOff val="35000"/>
                  </a:schemeClr>
                </a:solidFill>
                <a:latin typeface="Arial"/>
                <a:cs typeface="Arial"/>
              </a:defRPr>
            </a:lvl1pPr>
            <a:lvl2pPr>
              <a:buFontTx/>
              <a:buNone/>
              <a:defRPr b="0" i="0">
                <a:solidFill>
                  <a:schemeClr val="tx1">
                    <a:lumMod val="65000"/>
                    <a:lumOff val="35000"/>
                  </a:schemeClr>
                </a:solidFill>
                <a:latin typeface="Arial Narrow"/>
                <a:cs typeface="Arial Narrow"/>
              </a:defRPr>
            </a:lvl2pPr>
            <a:lvl3pPr>
              <a:buFontTx/>
              <a:buNone/>
              <a:defRPr b="0" i="0">
                <a:solidFill>
                  <a:schemeClr val="tx1">
                    <a:lumMod val="65000"/>
                    <a:lumOff val="35000"/>
                  </a:schemeClr>
                </a:solidFill>
                <a:latin typeface="Arial Narrow"/>
                <a:cs typeface="Arial Narrow"/>
              </a:defRPr>
            </a:lvl3pPr>
            <a:lvl4pPr>
              <a:buFontTx/>
              <a:buNone/>
              <a:defRPr b="0" i="0">
                <a:solidFill>
                  <a:schemeClr val="tx1">
                    <a:lumMod val="65000"/>
                    <a:lumOff val="35000"/>
                  </a:schemeClr>
                </a:solidFill>
                <a:latin typeface="Arial Narrow"/>
                <a:cs typeface="Arial Narrow"/>
              </a:defRPr>
            </a:lvl4pPr>
            <a:lvl5pPr>
              <a:buFontTx/>
              <a:buNone/>
              <a:defRPr b="0" i="0">
                <a:solidFill>
                  <a:schemeClr val="tx1">
                    <a:lumMod val="65000"/>
                    <a:lumOff val="35000"/>
                  </a:schemeClr>
                </a:solidFill>
                <a:latin typeface="Arial Narrow"/>
                <a:cs typeface="Arial Narrow"/>
              </a:defRPr>
            </a:lvl5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Layout">
    <p:spTree>
      <p:nvGrpSpPr>
        <p:cNvPr id="1" name=""/>
        <p:cNvGrpSpPr/>
        <p:nvPr/>
      </p:nvGrpSpPr>
      <p:grpSpPr>
        <a:xfrm>
          <a:off x="0" y="0"/>
          <a:ext cx="0" cy="0"/>
          <a:chOff x="0" y="0"/>
          <a:chExt cx="0" cy="0"/>
        </a:xfrm>
      </p:grpSpPr>
      <p:pic>
        <p:nvPicPr>
          <p:cNvPr id="2" name="Picture 9" descr="C:\Users\dperez\Documents\Personal\La Corriente\Logos\Logos_export\La_corriente_horizontal.png"/>
          <p:cNvPicPr>
            <a:picLocks noChangeAspect="1" noChangeArrowheads="1"/>
          </p:cNvPicPr>
          <p:nvPr userDrawn="1"/>
        </p:nvPicPr>
        <p:blipFill>
          <a:blip r:embed="rId2"/>
          <a:srcRect/>
          <a:stretch>
            <a:fillRect/>
          </a:stretch>
        </p:blipFill>
        <p:spPr bwMode="auto">
          <a:xfrm>
            <a:off x="2209800" y="1676400"/>
            <a:ext cx="4724400" cy="1522413"/>
          </a:xfrm>
          <a:prstGeom prst="rect">
            <a:avLst/>
          </a:prstGeom>
          <a:noFill/>
          <a:ln w="9525">
            <a:noFill/>
            <a:miter lim="800000"/>
            <a:headEnd/>
            <a:tailEnd/>
          </a:ln>
        </p:spPr>
      </p:pic>
      <p:sp>
        <p:nvSpPr>
          <p:cNvPr id="3" name="TextBox 10"/>
          <p:cNvSpPr txBox="1">
            <a:spLocks noChangeArrowheads="1"/>
          </p:cNvSpPr>
          <p:nvPr userDrawn="1"/>
        </p:nvSpPr>
        <p:spPr bwMode="auto">
          <a:xfrm>
            <a:off x="3187700" y="3751263"/>
            <a:ext cx="3013075" cy="2446337"/>
          </a:xfrm>
          <a:prstGeom prst="rect">
            <a:avLst/>
          </a:prstGeom>
          <a:noFill/>
          <a:ln>
            <a:noFill/>
          </a:ln>
          <a:extLst/>
        </p:spPr>
        <p:txBody>
          <a:bodyPr wrap="none">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150000"/>
              </a:lnSpc>
              <a:defRPr/>
            </a:pPr>
            <a:r>
              <a:rPr lang="es-ES_tradnl" altLang="en-US" b="1">
                <a:solidFill>
                  <a:srgbClr val="575658"/>
                </a:solidFill>
                <a:latin typeface="Arial" panose="020B0604020202020204" pitchFamily="34" charset="0"/>
              </a:rPr>
              <a:t>lacorrientecoop.es</a:t>
            </a:r>
          </a:p>
          <a:p>
            <a:pPr eaLnBrk="1" hangingPunct="1">
              <a:lnSpc>
                <a:spcPct val="150000"/>
              </a:lnSpc>
              <a:defRPr/>
            </a:pPr>
            <a:r>
              <a:rPr lang="es-ES_tradnl" altLang="en-US">
                <a:solidFill>
                  <a:srgbClr val="575658"/>
                </a:solidFill>
                <a:latin typeface="Arial" panose="020B0604020202020204" pitchFamily="34" charset="0"/>
                <a:hlinkClick r:id="rId3"/>
              </a:rPr>
              <a:t>info@lacorrientecoop.es</a:t>
            </a:r>
            <a:endParaRPr lang="es-ES_tradnl" altLang="en-US">
              <a:solidFill>
                <a:srgbClr val="575658"/>
              </a:solidFill>
              <a:latin typeface="Arial" panose="020B0604020202020204" pitchFamily="34" charset="0"/>
            </a:endParaRPr>
          </a:p>
          <a:p>
            <a:pPr lvl="1" eaLnBrk="1" hangingPunct="1">
              <a:lnSpc>
                <a:spcPct val="150000"/>
              </a:lnSpc>
              <a:defRPr/>
            </a:pPr>
            <a:r>
              <a:rPr lang="es-ES_tradnl" altLang="en-US" b="1">
                <a:solidFill>
                  <a:srgbClr val="575658"/>
                </a:solidFill>
                <a:latin typeface="Arial" panose="020B0604020202020204" pitchFamily="34" charset="0"/>
              </a:rPr>
              <a:t>/LaCorrienteCoop</a:t>
            </a:r>
          </a:p>
          <a:p>
            <a:pPr lvl="1" eaLnBrk="1" hangingPunct="1">
              <a:lnSpc>
                <a:spcPct val="150000"/>
              </a:lnSpc>
              <a:defRPr/>
            </a:pPr>
            <a:r>
              <a:rPr lang="es-ES_tradnl" altLang="en-US" b="1">
                <a:solidFill>
                  <a:srgbClr val="575658"/>
                </a:solidFill>
                <a:latin typeface="Arial" panose="020B0604020202020204" pitchFamily="34" charset="0"/>
              </a:rPr>
              <a:t>/LaCorrienteCoop</a:t>
            </a:r>
          </a:p>
          <a:p>
            <a:pPr lvl="1" eaLnBrk="1" hangingPunct="1">
              <a:lnSpc>
                <a:spcPct val="150000"/>
              </a:lnSpc>
              <a:defRPr/>
            </a:pPr>
            <a:r>
              <a:rPr lang="es-ES_tradnl" altLang="en-US" b="1">
                <a:solidFill>
                  <a:srgbClr val="575658"/>
                </a:solidFill>
                <a:latin typeface="Arial" panose="020B0604020202020204" pitchFamily="34" charset="0"/>
              </a:rPr>
              <a:t>/+LaCorrienteCoopEs</a:t>
            </a:r>
          </a:p>
          <a:p>
            <a:pPr eaLnBrk="1" hangingPunct="1">
              <a:defRPr/>
            </a:pPr>
            <a:endParaRPr lang="es-ES_tradnl" altLang="en-US" b="1">
              <a:solidFill>
                <a:srgbClr val="575658"/>
              </a:solidFill>
            </a:endParaRPr>
          </a:p>
        </p:txBody>
      </p:sp>
      <p:sp>
        <p:nvSpPr>
          <p:cNvPr id="4" name="AutoShape 4" descr="Imágenes integradas 1"/>
          <p:cNvSpPr>
            <a:spLocks noChangeAspect="1" noChangeArrowheads="1"/>
          </p:cNvSpPr>
          <p:nvPr userDrawn="1"/>
        </p:nvSpPr>
        <p:spPr bwMode="auto">
          <a:xfrm>
            <a:off x="149225" y="-144463"/>
            <a:ext cx="304800" cy="304801"/>
          </a:xfrm>
          <a:prstGeom prst="rect">
            <a:avLst/>
          </a:prstGeom>
          <a:noFill/>
          <a:ln>
            <a:noFill/>
          </a:ln>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defRPr/>
            </a:pPr>
            <a:endParaRPr lang="es-ES_tradnl" altLang="en-US"/>
          </a:p>
        </p:txBody>
      </p:sp>
      <p:sp>
        <p:nvSpPr>
          <p:cNvPr id="5" name="AutoShape 7" descr="Imágenes integradas 1"/>
          <p:cNvSpPr>
            <a:spLocks noChangeAspect="1" noChangeArrowheads="1"/>
          </p:cNvSpPr>
          <p:nvPr userDrawn="1"/>
        </p:nvSpPr>
        <p:spPr bwMode="auto">
          <a:xfrm>
            <a:off x="301625" y="7938"/>
            <a:ext cx="304800" cy="304800"/>
          </a:xfrm>
          <a:prstGeom prst="rect">
            <a:avLst/>
          </a:prstGeom>
          <a:noFill/>
          <a:ln>
            <a:noFill/>
          </a:ln>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defRPr/>
            </a:pPr>
            <a:endParaRPr lang="es-ES_tradnl" altLang="en-US"/>
          </a:p>
        </p:txBody>
      </p:sp>
      <p:sp>
        <p:nvSpPr>
          <p:cNvPr id="6" name="AutoShape 9" descr="Imágenes integradas 1"/>
          <p:cNvSpPr>
            <a:spLocks noChangeAspect="1" noChangeArrowheads="1"/>
          </p:cNvSpPr>
          <p:nvPr userDrawn="1"/>
        </p:nvSpPr>
        <p:spPr bwMode="auto">
          <a:xfrm>
            <a:off x="454025" y="160338"/>
            <a:ext cx="304800" cy="304800"/>
          </a:xfrm>
          <a:prstGeom prst="rect">
            <a:avLst/>
          </a:prstGeom>
          <a:noFill/>
          <a:ln>
            <a:noFill/>
          </a:ln>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defRPr/>
            </a:pPr>
            <a:endParaRPr lang="es-ES_tradnl" altLang="en-US"/>
          </a:p>
        </p:txBody>
      </p:sp>
      <p:pic>
        <p:nvPicPr>
          <p:cNvPr id="7" name="Picture 11" descr="C:\Users\dperez\Documents\Personal\La Corriente\Logos\g+.png"/>
          <p:cNvPicPr>
            <a:picLocks noChangeAspect="1" noChangeArrowheads="1"/>
          </p:cNvPicPr>
          <p:nvPr userDrawn="1"/>
        </p:nvPicPr>
        <p:blipFill>
          <a:blip r:embed="rId4"/>
          <a:srcRect/>
          <a:stretch>
            <a:fillRect/>
          </a:stretch>
        </p:blipFill>
        <p:spPr bwMode="auto">
          <a:xfrm>
            <a:off x="3352800" y="5562600"/>
            <a:ext cx="252413" cy="252413"/>
          </a:xfrm>
          <a:prstGeom prst="rect">
            <a:avLst/>
          </a:prstGeom>
          <a:noFill/>
          <a:ln w="9525">
            <a:noFill/>
            <a:miter lim="800000"/>
            <a:headEnd/>
            <a:tailEnd/>
          </a:ln>
        </p:spPr>
      </p:pic>
      <p:pic>
        <p:nvPicPr>
          <p:cNvPr id="8" name="Picture 12" descr="C:\Users\dperez\Documents\Personal\La Corriente\Logos\facebook.png"/>
          <p:cNvPicPr>
            <a:picLocks noChangeAspect="1" noChangeArrowheads="1"/>
          </p:cNvPicPr>
          <p:nvPr userDrawn="1"/>
        </p:nvPicPr>
        <p:blipFill>
          <a:blip r:embed="rId5"/>
          <a:srcRect/>
          <a:stretch>
            <a:fillRect/>
          </a:stretch>
        </p:blipFill>
        <p:spPr bwMode="auto">
          <a:xfrm>
            <a:off x="3352800" y="4722813"/>
            <a:ext cx="252413" cy="252412"/>
          </a:xfrm>
          <a:prstGeom prst="rect">
            <a:avLst/>
          </a:prstGeom>
          <a:noFill/>
          <a:ln w="9525">
            <a:noFill/>
            <a:miter lim="800000"/>
            <a:headEnd/>
            <a:tailEnd/>
          </a:ln>
        </p:spPr>
      </p:pic>
      <p:pic>
        <p:nvPicPr>
          <p:cNvPr id="9" name="Picture 13" descr="C:\Users\dperez\Documents\Personal\La Corriente\Logos\twitter.png"/>
          <p:cNvPicPr>
            <a:picLocks noChangeAspect="1" noChangeArrowheads="1"/>
          </p:cNvPicPr>
          <p:nvPr userDrawn="1"/>
        </p:nvPicPr>
        <p:blipFill>
          <a:blip r:embed="rId6"/>
          <a:srcRect/>
          <a:stretch>
            <a:fillRect/>
          </a:stretch>
        </p:blipFill>
        <p:spPr bwMode="auto">
          <a:xfrm>
            <a:off x="3352800" y="5157788"/>
            <a:ext cx="252413" cy="252412"/>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3552" y="838200"/>
            <a:ext cx="4038600" cy="5129882"/>
          </a:xfrm>
        </p:spPr>
        <p:txBody>
          <a:bodyPr>
            <a:normAutofit/>
          </a:bodyPr>
          <a:lstStyle>
            <a:lvl1pPr>
              <a:buClr>
                <a:srgbClr val="0068B3"/>
              </a:buClr>
              <a:defRPr sz="2200"/>
            </a:lvl1pPr>
            <a:lvl2pPr>
              <a:buClr>
                <a:srgbClr val="0068B3"/>
              </a:buClr>
              <a:defRPr sz="2000"/>
            </a:lvl2pPr>
            <a:lvl3pPr>
              <a:buClr>
                <a:schemeClr val="tx2">
                  <a:lumMod val="60000"/>
                  <a:lumOff val="40000"/>
                </a:schemeClr>
              </a:buClr>
              <a:defRPr sz="1800"/>
            </a:lvl3pPr>
            <a:lvl4pPr>
              <a:buClr>
                <a:schemeClr val="tx2">
                  <a:lumMod val="60000"/>
                  <a:lumOff val="40000"/>
                </a:schemeClr>
              </a:buClr>
              <a:defRPr sz="1600"/>
            </a:lvl4pPr>
            <a:lvl5pPr>
              <a:buClr>
                <a:schemeClr val="tx2">
                  <a:lumMod val="60000"/>
                  <a:lumOff val="40000"/>
                </a:schemeClr>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838200"/>
            <a:ext cx="4038600" cy="5129882"/>
          </a:xfrm>
        </p:spPr>
        <p:txBody>
          <a:bodyPr>
            <a:normAutofit/>
          </a:bodyPr>
          <a:lstStyle>
            <a:lvl1pPr>
              <a:buClr>
                <a:srgbClr val="0068B3"/>
              </a:buClr>
              <a:defRPr sz="2200"/>
            </a:lvl1pPr>
            <a:lvl2pPr>
              <a:buClr>
                <a:srgbClr val="0068B3"/>
              </a:buClr>
              <a:defRPr sz="2000"/>
            </a:lvl2pPr>
            <a:lvl3pPr>
              <a:buClr>
                <a:schemeClr val="tx2">
                  <a:lumMod val="60000"/>
                  <a:lumOff val="40000"/>
                </a:schemeClr>
              </a:buClr>
              <a:defRPr sz="1800"/>
            </a:lvl3pPr>
            <a:lvl4pPr>
              <a:buClr>
                <a:schemeClr val="tx2">
                  <a:lumMod val="60000"/>
                  <a:lumOff val="40000"/>
                </a:schemeClr>
              </a:buClr>
              <a:defRPr sz="1600"/>
            </a:lvl4pPr>
            <a:lvl5pPr>
              <a:buClr>
                <a:schemeClr val="tx2">
                  <a:lumMod val="60000"/>
                  <a:lumOff val="40000"/>
                </a:schemeClr>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Pictur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Picture Placeholder 2"/>
          <p:cNvSpPr>
            <a:spLocks noGrp="1"/>
          </p:cNvSpPr>
          <p:nvPr>
            <p:ph type="pic" idx="10"/>
          </p:nvPr>
        </p:nvSpPr>
        <p:spPr>
          <a:xfrm>
            <a:off x="4684382" y="838200"/>
            <a:ext cx="4271954" cy="5142618"/>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Content Placeholder 2"/>
          <p:cNvSpPr>
            <a:spLocks noGrp="1"/>
          </p:cNvSpPr>
          <p:nvPr>
            <p:ph sz="half" idx="1"/>
          </p:nvPr>
        </p:nvSpPr>
        <p:spPr>
          <a:xfrm>
            <a:off x="443552" y="838200"/>
            <a:ext cx="4128448" cy="5139071"/>
          </a:xfrm>
        </p:spPr>
        <p:txBody>
          <a:bodyPr>
            <a:normAutofit/>
          </a:bodyPr>
          <a:lstStyle>
            <a:lvl1pPr>
              <a:buClr>
                <a:srgbClr val="0068B3"/>
              </a:buClr>
              <a:defRPr sz="2200"/>
            </a:lvl1pPr>
            <a:lvl2pPr>
              <a:buClr>
                <a:srgbClr val="0068B3"/>
              </a:buClr>
              <a:defRPr sz="2000"/>
            </a:lvl2pPr>
            <a:lvl3pPr>
              <a:buClr>
                <a:schemeClr val="tx2">
                  <a:lumMod val="60000"/>
                  <a:lumOff val="40000"/>
                </a:schemeClr>
              </a:buClr>
              <a:defRPr sz="1800"/>
            </a:lvl3pPr>
            <a:lvl4pPr>
              <a:buClr>
                <a:schemeClr val="tx2">
                  <a:lumMod val="60000"/>
                  <a:lumOff val="40000"/>
                </a:schemeClr>
              </a:buClr>
              <a:defRPr sz="1600"/>
            </a:lvl4pPr>
            <a:lvl5pPr>
              <a:buClr>
                <a:schemeClr val="tx2">
                  <a:lumMod val="60000"/>
                  <a:lumOff val="40000"/>
                </a:schemeClr>
              </a:buCl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D4DF175A-A9CB-4697-B21D-349F7538A1F5}" type="datetimeFigureOut">
              <a:rPr lang="en-US"/>
              <a:pPr>
                <a:defRPr/>
              </a:pPr>
              <a:t>4/15/2016</a:t>
            </a:fld>
            <a:endParaRPr lang="en-U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eaLnBrk="1" hangingPunct="1">
              <a:defRPr>
                <a:cs typeface="Arial" charset="0"/>
              </a:defRPr>
            </a:lvl1pPr>
          </a:lstStyle>
          <a:p>
            <a:pPr>
              <a:defRPr/>
            </a:pPr>
            <a:endParaRPr lang="en-U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FE2ACA1-A7E0-4059-AE7B-422A7A9BC04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Title Placeholder 1"/>
          <p:cNvSpPr>
            <a:spLocks noGrp="1"/>
          </p:cNvSpPr>
          <p:nvPr>
            <p:ph type="title"/>
          </p:nvPr>
        </p:nvSpPr>
        <p:spPr bwMode="auto">
          <a:xfrm>
            <a:off x="0" y="0"/>
            <a:ext cx="9144000" cy="725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Title – Use First Letter Capitals</a:t>
            </a:r>
          </a:p>
        </p:txBody>
      </p:sp>
      <p:sp>
        <p:nvSpPr>
          <p:cNvPr id="1027" name="Text Placeholder 2"/>
          <p:cNvSpPr>
            <a:spLocks noGrp="1"/>
          </p:cNvSpPr>
          <p:nvPr>
            <p:ph type="body" idx="1"/>
          </p:nvPr>
        </p:nvSpPr>
        <p:spPr bwMode="auto">
          <a:xfrm>
            <a:off x="442913" y="8382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s-ES_tradnl"/>
              <a:t>Click to edit slide text</a:t>
            </a:r>
          </a:p>
          <a:p>
            <a:pPr lvl="1"/>
            <a:r>
              <a:rPr lang="en-US" altLang="es-ES_tradnl"/>
              <a:t>Second level</a:t>
            </a:r>
          </a:p>
          <a:p>
            <a:pPr lvl="2"/>
            <a:r>
              <a:rPr lang="en-US" altLang="es-ES_tradnl"/>
              <a:t>Third level</a:t>
            </a:r>
          </a:p>
          <a:p>
            <a:pPr lvl="3"/>
            <a:r>
              <a:rPr lang="en-US" altLang="es-ES_tradnl"/>
              <a:t>Fourth level</a:t>
            </a:r>
          </a:p>
          <a:p>
            <a:pPr lvl="4"/>
            <a:r>
              <a:rPr lang="en-US" altLang="es-ES_tradnl"/>
              <a:t>Fifth level</a:t>
            </a:r>
          </a:p>
        </p:txBody>
      </p:sp>
      <p:sp>
        <p:nvSpPr>
          <p:cNvPr id="1028" name="Rectangle 5"/>
          <p:cNvSpPr>
            <a:spLocks noChangeArrowheads="1"/>
          </p:cNvSpPr>
          <p:nvPr/>
        </p:nvSpPr>
        <p:spPr bwMode="auto">
          <a:xfrm>
            <a:off x="357188" y="6662738"/>
            <a:ext cx="1503362" cy="195262"/>
          </a:xfrm>
          <a:prstGeom prst="rect">
            <a:avLst/>
          </a:prstGeom>
          <a:noFill/>
          <a:ln>
            <a:noFill/>
          </a:ln>
          <a:extLst/>
        </p:spPr>
        <p:txBody>
          <a:bodyPr rIns="45720"/>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r">
              <a:defRPr/>
            </a:pPr>
            <a:endParaRPr lang="en-US" altLang="es-ES_tradnl" sz="800" b="1">
              <a:solidFill>
                <a:srgbClr val="000000"/>
              </a:solidFill>
            </a:endParaRPr>
          </a:p>
        </p:txBody>
      </p:sp>
      <p:sp>
        <p:nvSpPr>
          <p:cNvPr id="9" name="Date Placeholder 3"/>
          <p:cNvSpPr txBox="1">
            <a:spLocks/>
          </p:cNvSpPr>
          <p:nvPr/>
        </p:nvSpPr>
        <p:spPr>
          <a:xfrm>
            <a:off x="3446463" y="6477000"/>
            <a:ext cx="2246312" cy="304800"/>
          </a:xfrm>
          <a:prstGeom prst="rect">
            <a:avLst/>
          </a:prstGeom>
        </p:spPr>
        <p:txBody>
          <a:bodyPr/>
          <a:lstStyle/>
          <a:p>
            <a:pPr algn="ctr">
              <a:defRPr/>
            </a:pPr>
            <a:r>
              <a:rPr lang="en-US" altLang="en-US" sz="800">
                <a:solidFill>
                  <a:srgbClr val="7F7F7F"/>
                </a:solidFill>
                <a:latin typeface="Arial" charset="0"/>
              </a:rPr>
              <a:t>P. </a:t>
            </a:r>
            <a:fld id="{91AB3AD3-B05E-469F-A2F0-EB3D2889E5CC}" type="slidenum">
              <a:rPr lang="en-US" altLang="en-US" sz="800">
                <a:solidFill>
                  <a:srgbClr val="7F7F7F"/>
                </a:solidFill>
                <a:latin typeface="Arial" charset="0"/>
              </a:rPr>
              <a:pPr algn="ctr">
                <a:defRPr/>
              </a:pPr>
              <a:t>‹#›</a:t>
            </a:fld>
            <a:r>
              <a:rPr lang="en-US" altLang="en-US" sz="800" b="1">
                <a:solidFill>
                  <a:srgbClr val="7F7F7F"/>
                </a:solidFill>
              </a:rPr>
              <a:t> </a:t>
            </a:r>
            <a:r>
              <a:rPr lang="en-US" altLang="en-US" sz="1000" b="1">
                <a:solidFill>
                  <a:srgbClr val="7F7F7F"/>
                </a:solidFill>
              </a:rPr>
              <a:t>| </a:t>
            </a:r>
            <a:r>
              <a:rPr lang="en-US" altLang="en-US" sz="800">
                <a:solidFill>
                  <a:srgbClr val="7F7F7F"/>
                </a:solidFill>
                <a:latin typeface="Arial" charset="0"/>
              </a:rPr>
              <a:t>La Corriente Sociedad Cooperativa</a:t>
            </a:r>
          </a:p>
        </p:txBody>
      </p:sp>
      <p:cxnSp>
        <p:nvCxnSpPr>
          <p:cNvPr id="14" name="Straight Connector 13"/>
          <p:cNvCxnSpPr/>
          <p:nvPr/>
        </p:nvCxnSpPr>
        <p:spPr>
          <a:xfrm>
            <a:off x="458788" y="6337300"/>
            <a:ext cx="6692900" cy="0"/>
          </a:xfrm>
          <a:prstGeom prst="line">
            <a:avLst/>
          </a:prstGeom>
          <a:ln w="12700" cmpd="sng">
            <a:solidFill>
              <a:srgbClr val="38B6AB"/>
            </a:solidFill>
          </a:ln>
          <a:effectLst/>
        </p:spPr>
        <p:style>
          <a:lnRef idx="2">
            <a:schemeClr val="accent1"/>
          </a:lnRef>
          <a:fillRef idx="0">
            <a:schemeClr val="accent1"/>
          </a:fillRef>
          <a:effectRef idx="1">
            <a:schemeClr val="accent1"/>
          </a:effectRef>
          <a:fontRef idx="minor">
            <a:schemeClr val="tx1"/>
          </a:fontRef>
        </p:style>
      </p:cxnSp>
      <p:cxnSp>
        <p:nvCxnSpPr>
          <p:cNvPr id="1031" name="Straight Connector 24"/>
          <p:cNvCxnSpPr>
            <a:cxnSpLocks noChangeShapeType="1"/>
          </p:cNvCxnSpPr>
          <p:nvPr/>
        </p:nvCxnSpPr>
        <p:spPr bwMode="auto">
          <a:xfrm flipH="1">
            <a:off x="466725" y="723900"/>
            <a:ext cx="8220075" cy="0"/>
          </a:xfrm>
          <a:prstGeom prst="line">
            <a:avLst/>
          </a:prstGeom>
          <a:noFill/>
          <a:ln w="50800" cap="sq" algn="ctr">
            <a:solidFill>
              <a:srgbClr val="38B6AB"/>
            </a:solidFill>
            <a:round/>
            <a:headEnd type="none" w="sm" len="sm"/>
            <a:tailEnd type="none" w="sm" len="sm"/>
          </a:ln>
        </p:spPr>
      </p:cxnSp>
      <p:pic>
        <p:nvPicPr>
          <p:cNvPr id="1032" name="Picture 9" descr="C:\Users\dperez\Documents\Personal\La Corriente\Logos\Logos_export\La_corriente_horizontal.png"/>
          <p:cNvPicPr>
            <a:picLocks noChangeAspect="1" noChangeArrowheads="1"/>
          </p:cNvPicPr>
          <p:nvPr userDrawn="1"/>
        </p:nvPicPr>
        <p:blipFill>
          <a:blip r:embed="rId11"/>
          <a:srcRect/>
          <a:stretch>
            <a:fillRect/>
          </a:stretch>
        </p:blipFill>
        <p:spPr bwMode="auto">
          <a:xfrm>
            <a:off x="7315200" y="6118225"/>
            <a:ext cx="1685925" cy="5445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9" r:id="rId1"/>
    <p:sldLayoutId id="2147483884" r:id="rId2"/>
    <p:sldLayoutId id="2147483885" r:id="rId3"/>
    <p:sldLayoutId id="2147483886" r:id="rId4"/>
    <p:sldLayoutId id="2147483890" r:id="rId5"/>
    <p:sldLayoutId id="2147483891" r:id="rId6"/>
    <p:sldLayoutId id="2147483887" r:id="rId7"/>
    <p:sldLayoutId id="2147483888" r:id="rId8"/>
    <p:sldLayoutId id="2147483892" r:id="rId9"/>
  </p:sldLayoutIdLst>
  <p:txStyles>
    <p:titleStyle>
      <a:lvl1pPr marL="346075" indent="-346075" algn="l" rtl="0" eaLnBrk="0" fontAlgn="base" hangingPunct="0">
        <a:spcBef>
          <a:spcPct val="0"/>
        </a:spcBef>
        <a:spcAft>
          <a:spcPct val="0"/>
        </a:spcAft>
        <a:defRPr sz="3200">
          <a:solidFill>
            <a:srgbClr val="575658"/>
          </a:solidFill>
          <a:effectLst>
            <a:outerShdw blurRad="38100" dist="38100" dir="2700000" algn="tl">
              <a:srgbClr val="000000">
                <a:alpha val="43137"/>
              </a:srgbClr>
            </a:outerShdw>
          </a:effectLst>
          <a:latin typeface="+mj-lt"/>
          <a:ea typeface="+mj-ea"/>
          <a:cs typeface="+mj-cs"/>
        </a:defRPr>
      </a:lvl1pPr>
      <a:lvl2pPr marL="346075" indent="-346075" algn="l" rtl="0" eaLnBrk="0" fontAlgn="base" hangingPunct="0">
        <a:spcBef>
          <a:spcPct val="0"/>
        </a:spcBef>
        <a:spcAft>
          <a:spcPct val="0"/>
        </a:spcAft>
        <a:defRPr sz="3200">
          <a:solidFill>
            <a:srgbClr val="575658"/>
          </a:solidFill>
          <a:latin typeface="Arial" charset="0"/>
          <a:cs typeface="Arial" charset="0"/>
        </a:defRPr>
      </a:lvl2pPr>
      <a:lvl3pPr marL="346075" indent="-346075" algn="l" rtl="0" eaLnBrk="0" fontAlgn="base" hangingPunct="0">
        <a:spcBef>
          <a:spcPct val="0"/>
        </a:spcBef>
        <a:spcAft>
          <a:spcPct val="0"/>
        </a:spcAft>
        <a:defRPr sz="3200">
          <a:solidFill>
            <a:srgbClr val="575658"/>
          </a:solidFill>
          <a:latin typeface="Arial" charset="0"/>
          <a:cs typeface="Arial" charset="0"/>
        </a:defRPr>
      </a:lvl3pPr>
      <a:lvl4pPr marL="346075" indent="-346075" algn="l" rtl="0" eaLnBrk="0" fontAlgn="base" hangingPunct="0">
        <a:spcBef>
          <a:spcPct val="0"/>
        </a:spcBef>
        <a:spcAft>
          <a:spcPct val="0"/>
        </a:spcAft>
        <a:defRPr sz="3200">
          <a:solidFill>
            <a:srgbClr val="575658"/>
          </a:solidFill>
          <a:latin typeface="Arial" charset="0"/>
          <a:cs typeface="Arial" charset="0"/>
        </a:defRPr>
      </a:lvl4pPr>
      <a:lvl5pPr marL="346075" indent="-346075" algn="l" rtl="0" eaLnBrk="0" fontAlgn="base" hangingPunct="0">
        <a:spcBef>
          <a:spcPct val="0"/>
        </a:spcBef>
        <a:spcAft>
          <a:spcPct val="0"/>
        </a:spcAft>
        <a:defRPr sz="3200">
          <a:solidFill>
            <a:srgbClr val="575658"/>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Arial" charset="0"/>
          <a:cs typeface="Arial" charset="0"/>
        </a:defRPr>
      </a:lvl6pPr>
      <a:lvl7pPr marL="914400" algn="l" rtl="0" eaLnBrk="1" fontAlgn="base" hangingPunct="1">
        <a:spcBef>
          <a:spcPct val="0"/>
        </a:spcBef>
        <a:spcAft>
          <a:spcPct val="0"/>
        </a:spcAft>
        <a:defRPr sz="2400">
          <a:solidFill>
            <a:schemeClr val="bg1"/>
          </a:solidFill>
          <a:latin typeface="Arial" charset="0"/>
          <a:cs typeface="Arial" charset="0"/>
        </a:defRPr>
      </a:lvl7pPr>
      <a:lvl8pPr marL="1371600" algn="l" rtl="0" eaLnBrk="1" fontAlgn="base" hangingPunct="1">
        <a:spcBef>
          <a:spcPct val="0"/>
        </a:spcBef>
        <a:spcAft>
          <a:spcPct val="0"/>
        </a:spcAft>
        <a:defRPr sz="2400">
          <a:solidFill>
            <a:schemeClr val="bg1"/>
          </a:solidFill>
          <a:latin typeface="Arial" charset="0"/>
          <a:cs typeface="Arial" charset="0"/>
        </a:defRPr>
      </a:lvl8pPr>
      <a:lvl9pPr marL="1828800" algn="l" rtl="0" eaLnBrk="1" fontAlgn="base" hangingPunct="1">
        <a:spcBef>
          <a:spcPct val="0"/>
        </a:spcBef>
        <a:spcAft>
          <a:spcPct val="0"/>
        </a:spcAft>
        <a:defRPr sz="2400">
          <a:solidFill>
            <a:schemeClr val="bg1"/>
          </a:solidFill>
          <a:latin typeface="Arial" charset="0"/>
          <a:cs typeface="Arial" charset="0"/>
        </a:defRPr>
      </a:lvl9pPr>
    </p:titleStyle>
    <p:bodyStyle>
      <a:lvl1pPr marL="288925" indent="-288925" algn="l" rtl="0" eaLnBrk="0" fontAlgn="base" hangingPunct="0">
        <a:spcBef>
          <a:spcPct val="20000"/>
        </a:spcBef>
        <a:spcAft>
          <a:spcPct val="0"/>
        </a:spcAft>
        <a:buClr>
          <a:srgbClr val="0068B3"/>
        </a:buClr>
        <a:buSzPct val="120000"/>
        <a:buFont typeface="Wingdings" pitchFamily="2" charset="2"/>
        <a:buChar char="§"/>
        <a:defRPr sz="2200">
          <a:solidFill>
            <a:srgbClr val="404040"/>
          </a:solidFill>
          <a:latin typeface="+mn-lt"/>
          <a:ea typeface="+mn-ea"/>
          <a:cs typeface="+mn-cs"/>
        </a:defRPr>
      </a:lvl1pPr>
      <a:lvl2pPr marL="568325" indent="-279400" algn="l" rtl="0" eaLnBrk="0" fontAlgn="base" hangingPunct="0">
        <a:spcBef>
          <a:spcPct val="20000"/>
        </a:spcBef>
        <a:spcAft>
          <a:spcPct val="0"/>
        </a:spcAft>
        <a:buClr>
          <a:srgbClr val="0068B3"/>
        </a:buClr>
        <a:buSzPct val="110000"/>
        <a:buFont typeface="Arial" charset="0"/>
        <a:buChar char="•"/>
        <a:defRPr sz="2000">
          <a:solidFill>
            <a:srgbClr val="595959"/>
          </a:solidFill>
          <a:latin typeface="+mn-lt"/>
          <a:cs typeface="+mn-cs"/>
        </a:defRPr>
      </a:lvl2pPr>
      <a:lvl3pPr marL="798513" indent="-173038" algn="l" rtl="0" eaLnBrk="0" fontAlgn="base" hangingPunct="0">
        <a:spcBef>
          <a:spcPct val="20000"/>
        </a:spcBef>
        <a:spcAft>
          <a:spcPct val="0"/>
        </a:spcAft>
        <a:buClr>
          <a:srgbClr val="558ED5"/>
        </a:buClr>
        <a:buFont typeface="Arial" charset="0"/>
        <a:buChar char="̶"/>
        <a:defRPr>
          <a:solidFill>
            <a:srgbClr val="7F7F7F"/>
          </a:solidFill>
          <a:latin typeface="+mn-lt"/>
          <a:cs typeface="+mn-cs"/>
        </a:defRPr>
      </a:lvl3pPr>
      <a:lvl4pPr marL="1087438" indent="-230188" algn="l" rtl="0" eaLnBrk="0" fontAlgn="base" hangingPunct="0">
        <a:spcBef>
          <a:spcPct val="20000"/>
        </a:spcBef>
        <a:spcAft>
          <a:spcPct val="0"/>
        </a:spcAft>
        <a:buClr>
          <a:srgbClr val="558ED5"/>
        </a:buClr>
        <a:buFont typeface="Arial" charset="0"/>
        <a:buChar char="–"/>
        <a:defRPr sz="1600">
          <a:solidFill>
            <a:srgbClr val="7F7F7F"/>
          </a:solidFill>
          <a:latin typeface="+mn-lt"/>
          <a:cs typeface="+mn-cs"/>
        </a:defRPr>
      </a:lvl4pPr>
      <a:lvl5pPr marL="1319213" indent="-173038" algn="l" rtl="0" eaLnBrk="0" fontAlgn="base" hangingPunct="0">
        <a:spcBef>
          <a:spcPct val="20000"/>
        </a:spcBef>
        <a:spcAft>
          <a:spcPct val="0"/>
        </a:spcAft>
        <a:buClr>
          <a:srgbClr val="558ED5"/>
        </a:buClr>
        <a:buFont typeface="Arial" charset="0"/>
        <a:buChar char="̶"/>
        <a:defRPr sz="1400">
          <a:solidFill>
            <a:srgbClr val="7F7F7F"/>
          </a:solidFill>
          <a:latin typeface="+mn-lt"/>
          <a:cs typeface="+mn-cs"/>
        </a:defRPr>
      </a:lvl5pPr>
      <a:lvl6pPr marL="2514600" indent="-228600" algn="l" rtl="0" eaLnBrk="1" fontAlgn="base" hangingPunct="1">
        <a:spcBef>
          <a:spcPct val="20000"/>
        </a:spcBef>
        <a:spcAft>
          <a:spcPct val="0"/>
        </a:spcAft>
        <a:buFont typeface="Arial" charset="0"/>
        <a:buChar char="»"/>
        <a:defRPr sz="1400">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sz="1400">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sz="1400">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8" Type="http://schemas.openxmlformats.org/officeDocument/2006/relationships/image" Target="../media/image13.jp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jp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1.jpg"/><Relationship Id="rId11" Type="http://schemas.openxmlformats.org/officeDocument/2006/relationships/image" Target="../media/image16.jpg"/><Relationship Id="rId5" Type="http://schemas.openxmlformats.org/officeDocument/2006/relationships/image" Target="../media/image10.jp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hyperlink" Target="http://www.cnmc.es/es-es/energ%C3%ADa/consumidores/comparadordeofertasdeenerg%C3%ADa.aspx"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www.cnmc.es/es-es/energ%C3%ADa/consumidores/comparadordeofertasdeenerg%C3%ADa.aspx"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cnmc.es/es-es/energ%C3%ADa/consumidores/comparadordeofertasdeenerg%C3%ADa.asp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lacorrientecoop.e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acorrientecoop.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0" y="0"/>
            <a:ext cx="9144000" cy="725488"/>
          </a:xfrm>
          <a:prstGeom prst="rect">
            <a:avLst/>
          </a:prstGeom>
          <a:noFill/>
          <a:ln>
            <a:noFill/>
          </a:ln>
        </p:spPr>
        <p:txBody>
          <a:bodyPr lIns="91425" tIns="45700" rIns="91425" bIns="45700" anchor="ctr" anchorCtr="0">
            <a:noAutofit/>
          </a:bodyPr>
          <a:lstStyle/>
          <a:p>
            <a:pPr marR="0" lvl="0" indent="0" eaLnBrk="1" hangingPunct="1">
              <a:buSzPct val="25000"/>
              <a:buNone/>
              <a:defRPr/>
            </a:pPr>
            <a:r>
              <a:rPr lang="es-ES" dirty="0">
                <a:solidFill>
                  <a:schemeClr val="tx1">
                    <a:lumMod val="65000"/>
                    <a:lumOff val="35000"/>
                  </a:schemeClr>
                </a:solidFill>
                <a:effectLst/>
                <a:sym typeface="Arial"/>
              </a:rPr>
              <a:t>Presentación del Proyecto</a:t>
            </a:r>
          </a:p>
        </p:txBody>
      </p:sp>
      <p:sp>
        <p:nvSpPr>
          <p:cNvPr id="65" name="Shape 65"/>
          <p:cNvSpPr txBox="1">
            <a:spLocks noGrp="1"/>
          </p:cNvSpPr>
          <p:nvPr>
            <p:ph type="body" idx="1"/>
          </p:nvPr>
        </p:nvSpPr>
        <p:spPr>
          <a:xfrm>
            <a:off x="447575" y="838200"/>
            <a:ext cx="8229600" cy="5257799"/>
          </a:xfrm>
          <a:prstGeom prst="rect">
            <a:avLst/>
          </a:prstGeom>
          <a:noFill/>
          <a:ln>
            <a:noFill/>
          </a:ln>
        </p:spPr>
        <p:txBody>
          <a:bodyPr lIns="91425" tIns="45700" rIns="91425" bIns="45700" anchor="t" anchorCtr="0">
            <a:noAutofit/>
          </a:bodyPr>
          <a:lstStyle/>
          <a:p>
            <a:pPr marL="288925" marR="0" lvl="0" indent="-288925" algn="l" rtl="0">
              <a:spcBef>
                <a:spcPts val="0"/>
              </a:spcBef>
              <a:spcAft>
                <a:spcPts val="0"/>
              </a:spcAft>
              <a:buClr>
                <a:srgbClr val="0068B3"/>
              </a:buClr>
              <a:buSzPct val="119999"/>
              <a:buFont typeface="Noto Sans Symbols"/>
              <a:buNone/>
            </a:pPr>
            <a:endParaRPr sz="2200" b="0" i="0" u="none" strike="noStrike" cap="none">
              <a:solidFill>
                <a:srgbClr val="404040"/>
              </a:solidFill>
              <a:latin typeface="Arial"/>
              <a:ea typeface="Arial"/>
              <a:cs typeface="Arial"/>
              <a:sym typeface="Arial"/>
            </a:endParaRPr>
          </a:p>
        </p:txBody>
      </p:sp>
      <p:pic>
        <p:nvPicPr>
          <p:cNvPr id="66" name="Shape 66"/>
          <p:cNvPicPr preferRelativeResize="0"/>
          <p:nvPr/>
        </p:nvPicPr>
        <p:blipFill rotWithShape="1">
          <a:blip r:embed="rId3">
            <a:alphaModFix/>
          </a:blip>
          <a:srcRect/>
          <a:stretch/>
        </p:blipFill>
        <p:spPr>
          <a:xfrm>
            <a:off x="457200" y="838200"/>
            <a:ext cx="8229600" cy="5257799"/>
          </a:xfrm>
          <a:prstGeom prst="rect">
            <a:avLst/>
          </a:prstGeom>
          <a:noFill/>
          <a:ln>
            <a:noFill/>
          </a:ln>
        </p:spPr>
      </p:pic>
    </p:spTree>
    <p:extLst>
      <p:ext uri="{BB962C8B-B14F-4D97-AF65-F5344CB8AC3E}">
        <p14:creationId xmlns:p14="http://schemas.microsoft.com/office/powerpoint/2010/main" val="2835107663"/>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sz="quarter" idx="1"/>
          </p:nvPr>
        </p:nvSpPr>
        <p:spPr>
          <a:xfrm>
            <a:off x="457200" y="1600200"/>
            <a:ext cx="7467600" cy="4873625"/>
          </a:xfrm>
        </p:spPr>
        <p:txBody>
          <a:bodyPr/>
          <a:lstStyle/>
          <a:p>
            <a:pPr>
              <a:buClr>
                <a:srgbClr val="38B6AB"/>
              </a:buClr>
            </a:pPr>
            <a:r>
              <a:rPr lang="en-GB" altLang="en-US"/>
              <a:t>Gestión Física de la Energía</a:t>
            </a:r>
          </a:p>
        </p:txBody>
      </p:sp>
      <p:sp>
        <p:nvSpPr>
          <p:cNvPr id="2" name="1 Título"/>
          <p:cNvSpPr>
            <a:spLocks noGrp="1"/>
          </p:cNvSpPr>
          <p:nvPr>
            <p:ph type="title"/>
          </p:nvPr>
        </p:nvSpPr>
        <p:spPr/>
        <p:txBody>
          <a:bodyPr>
            <a:normAutofit/>
          </a:bodyPr>
          <a:lstStyle/>
          <a:p>
            <a:pPr>
              <a:defRPr/>
            </a:pPr>
            <a:r>
              <a:rPr lang="en-GB" dirty="0">
                <a:effectLst/>
              </a:rPr>
              <a:t>   </a:t>
            </a:r>
            <a:r>
              <a:rPr lang="en-GB" dirty="0" err="1">
                <a:effectLst/>
              </a:rPr>
              <a:t>Funcionamiento</a:t>
            </a:r>
            <a:r>
              <a:rPr lang="en-GB" dirty="0">
                <a:effectLst/>
              </a:rPr>
              <a:t> del Mercado </a:t>
            </a:r>
            <a:r>
              <a:rPr lang="en-GB" dirty="0" err="1">
                <a:effectLst/>
              </a:rPr>
              <a:t>Eléctrico</a:t>
            </a:r>
            <a:r>
              <a:rPr lang="en-GB" dirty="0">
                <a:effectLst/>
              </a:rPr>
              <a:t> </a:t>
            </a:r>
            <a:r>
              <a:rPr lang="en-GB" dirty="0" err="1">
                <a:effectLst/>
              </a:rPr>
              <a:t>Español</a:t>
            </a:r>
            <a:endParaRPr lang="en-GB" dirty="0">
              <a:effectLst/>
            </a:endParaRPr>
          </a:p>
        </p:txBody>
      </p:sp>
      <p:graphicFrame>
        <p:nvGraphicFramePr>
          <p:cNvPr id="5" name="4 Diagrama"/>
          <p:cNvGraphicFramePr/>
          <p:nvPr/>
        </p:nvGraphicFramePr>
        <p:xfrm>
          <a:off x="539552" y="2060848"/>
          <a:ext cx="7152456"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n-GB" dirty="0">
                <a:effectLst/>
              </a:rPr>
              <a:t>   </a:t>
            </a:r>
            <a:r>
              <a:rPr lang="en-GB" dirty="0" err="1">
                <a:effectLst/>
              </a:rPr>
              <a:t>Funcionamiento</a:t>
            </a:r>
            <a:r>
              <a:rPr lang="en-GB" dirty="0">
                <a:effectLst/>
              </a:rPr>
              <a:t> del Mercado </a:t>
            </a:r>
            <a:r>
              <a:rPr lang="en-GB" dirty="0" err="1">
                <a:effectLst/>
              </a:rPr>
              <a:t>Eléctrico</a:t>
            </a:r>
            <a:r>
              <a:rPr lang="en-GB" dirty="0">
                <a:effectLst/>
              </a:rPr>
              <a:t> </a:t>
            </a:r>
            <a:r>
              <a:rPr lang="en-GB" dirty="0" err="1">
                <a:effectLst/>
              </a:rPr>
              <a:t>Español</a:t>
            </a:r>
            <a:r>
              <a:rPr lang="en-GB" dirty="0">
                <a:effectLst/>
              </a:rPr>
              <a:t> </a:t>
            </a:r>
          </a:p>
        </p:txBody>
      </p:sp>
      <p:sp>
        <p:nvSpPr>
          <p:cNvPr id="15363" name="2 Marcador de contenido"/>
          <p:cNvSpPr>
            <a:spLocks noGrp="1"/>
          </p:cNvSpPr>
          <p:nvPr>
            <p:ph sz="quarter" idx="1"/>
          </p:nvPr>
        </p:nvSpPr>
        <p:spPr>
          <a:xfrm>
            <a:off x="457200" y="1600200"/>
            <a:ext cx="7467600" cy="4873625"/>
          </a:xfrm>
        </p:spPr>
        <p:txBody>
          <a:bodyPr/>
          <a:lstStyle/>
          <a:p>
            <a:pPr>
              <a:buClr>
                <a:srgbClr val="38B6AB"/>
              </a:buClr>
            </a:pPr>
            <a:r>
              <a:rPr lang="en-GB" altLang="en-US"/>
              <a:t>Gestión Comercial de la Energía</a:t>
            </a:r>
          </a:p>
        </p:txBody>
      </p:sp>
      <p:graphicFrame>
        <p:nvGraphicFramePr>
          <p:cNvPr id="7" name="6 Diagrama"/>
          <p:cNvGraphicFramePr/>
          <p:nvPr/>
        </p:nvGraphicFramePr>
        <p:xfrm>
          <a:off x="539552" y="2060848"/>
          <a:ext cx="7152456"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 dirty="0">
                <a:effectLst/>
              </a:rPr>
              <a:t>   </a:t>
            </a:r>
            <a:r>
              <a:rPr lang="en-GB" dirty="0" err="1">
                <a:effectLst/>
              </a:rPr>
              <a:t>Funcionamiento</a:t>
            </a:r>
            <a:r>
              <a:rPr lang="en-GB" dirty="0">
                <a:effectLst/>
              </a:rPr>
              <a:t> del Mercado </a:t>
            </a:r>
            <a:r>
              <a:rPr lang="en-GB" dirty="0" err="1">
                <a:effectLst/>
              </a:rPr>
              <a:t>Eléctrico</a:t>
            </a:r>
            <a:r>
              <a:rPr lang="en-GB" dirty="0">
                <a:effectLst/>
              </a:rPr>
              <a:t> </a:t>
            </a:r>
            <a:r>
              <a:rPr lang="en-GB" dirty="0" err="1">
                <a:effectLst/>
              </a:rPr>
              <a:t>Español</a:t>
            </a:r>
            <a:r>
              <a:rPr lang="en-GB" dirty="0">
                <a:effectLst/>
              </a:rPr>
              <a:t> </a:t>
            </a:r>
          </a:p>
        </p:txBody>
      </p:sp>
      <p:sp>
        <p:nvSpPr>
          <p:cNvPr id="16387" name="2 Marcador de contenido"/>
          <p:cNvSpPr>
            <a:spLocks noGrp="1"/>
          </p:cNvSpPr>
          <p:nvPr>
            <p:ph sz="quarter" idx="1"/>
          </p:nvPr>
        </p:nvSpPr>
        <p:spPr>
          <a:xfrm>
            <a:off x="457200" y="1219200"/>
            <a:ext cx="7467600" cy="4873625"/>
          </a:xfrm>
        </p:spPr>
        <p:txBody>
          <a:bodyPr/>
          <a:lstStyle/>
          <a:p>
            <a:endParaRPr lang="en-GB" altLang="en-US" sz="2400"/>
          </a:p>
          <a:p>
            <a:pPr>
              <a:buClr>
                <a:srgbClr val="38B6AB"/>
              </a:buClr>
            </a:pPr>
            <a:r>
              <a:rPr lang="en-GB" altLang="en-US" sz="2400"/>
              <a:t>Gestión Comercial de la Energía (flujo monetario)</a:t>
            </a:r>
          </a:p>
          <a:p>
            <a:endParaRPr lang="en-GB" altLang="en-US"/>
          </a:p>
          <a:p>
            <a:endParaRPr lang="en-GB" altLang="en-US"/>
          </a:p>
          <a:p>
            <a:endParaRPr lang="en-GB" altLang="en-US"/>
          </a:p>
          <a:p>
            <a:endParaRPr lang="en-GB" altLang="en-US" sz="2400"/>
          </a:p>
          <a:p>
            <a:pPr>
              <a:buClr>
                <a:srgbClr val="38B6AB"/>
              </a:buClr>
            </a:pPr>
            <a:r>
              <a:rPr lang="en-GB" altLang="en-US" sz="2400"/>
              <a:t>Gestión Física de la Energía (flujo eléctrico)</a:t>
            </a:r>
          </a:p>
        </p:txBody>
      </p:sp>
      <p:sp>
        <p:nvSpPr>
          <p:cNvPr id="8" name="7 Rectángulo"/>
          <p:cNvSpPr/>
          <p:nvPr/>
        </p:nvSpPr>
        <p:spPr>
          <a:xfrm>
            <a:off x="179388" y="2357438"/>
            <a:ext cx="1223962" cy="792162"/>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Generadores</a:t>
            </a:r>
            <a:endParaRPr lang="en-US" sz="1200" dirty="0"/>
          </a:p>
        </p:txBody>
      </p:sp>
      <p:sp>
        <p:nvSpPr>
          <p:cNvPr id="9" name="8 Rectángulo"/>
          <p:cNvSpPr/>
          <p:nvPr/>
        </p:nvSpPr>
        <p:spPr>
          <a:xfrm>
            <a:off x="3708400" y="2357438"/>
            <a:ext cx="1511300" cy="792162"/>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Comercializadores</a:t>
            </a:r>
            <a:endParaRPr lang="en-US" sz="1200" dirty="0"/>
          </a:p>
        </p:txBody>
      </p:sp>
      <p:sp>
        <p:nvSpPr>
          <p:cNvPr id="10" name="9 Rectángulo"/>
          <p:cNvSpPr/>
          <p:nvPr/>
        </p:nvSpPr>
        <p:spPr>
          <a:xfrm>
            <a:off x="7380288" y="2357438"/>
            <a:ext cx="1295400" cy="792162"/>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Consumidores Finales</a:t>
            </a:r>
            <a:endParaRPr lang="en-US" sz="1200" dirty="0"/>
          </a:p>
        </p:txBody>
      </p:sp>
      <p:sp>
        <p:nvSpPr>
          <p:cNvPr id="11" name="10 Elipse"/>
          <p:cNvSpPr/>
          <p:nvPr/>
        </p:nvSpPr>
        <p:spPr>
          <a:xfrm>
            <a:off x="1835150" y="2286000"/>
            <a:ext cx="1368425" cy="935038"/>
          </a:xfrm>
          <a:prstGeom prst="ellipse">
            <a:avLst/>
          </a:prstGeom>
          <a:solidFill>
            <a:srgbClr val="38B6AB"/>
          </a:solidFill>
          <a:ln>
            <a:solidFill>
              <a:srgbClr val="38B6AB"/>
            </a:solidFill>
          </a:ln>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s-ES" sz="1200" dirty="0"/>
              <a:t>M. Mayorista</a:t>
            </a:r>
            <a:endParaRPr lang="en-US" sz="1200" dirty="0"/>
          </a:p>
        </p:txBody>
      </p:sp>
      <p:sp>
        <p:nvSpPr>
          <p:cNvPr id="12" name="11 Elipse"/>
          <p:cNvSpPr/>
          <p:nvPr/>
        </p:nvSpPr>
        <p:spPr>
          <a:xfrm>
            <a:off x="5580063" y="2286000"/>
            <a:ext cx="1368425" cy="935038"/>
          </a:xfrm>
          <a:prstGeom prst="ellipse">
            <a:avLst/>
          </a:prstGeom>
          <a:solidFill>
            <a:srgbClr val="38B6AB"/>
          </a:solidFill>
          <a:ln>
            <a:solidFill>
              <a:srgbClr val="38B6AB"/>
            </a:solidFill>
          </a:ln>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s-ES" sz="1200" dirty="0"/>
              <a:t>M. Minorista</a:t>
            </a:r>
            <a:endParaRPr lang="en-US" sz="1200" dirty="0"/>
          </a:p>
        </p:txBody>
      </p:sp>
      <p:cxnSp>
        <p:nvCxnSpPr>
          <p:cNvPr id="18" name="17 Conector recto de flecha"/>
          <p:cNvCxnSpPr>
            <a:stCxn id="9" idx="3"/>
            <a:endCxn id="12" idx="2"/>
          </p:cNvCxnSpPr>
          <p:nvPr/>
        </p:nvCxnSpPr>
        <p:spPr>
          <a:xfrm>
            <a:off x="5219700" y="2754313"/>
            <a:ext cx="360363" cy="0"/>
          </a:xfrm>
          <a:prstGeom prst="straightConnector1">
            <a:avLst/>
          </a:prstGeom>
          <a:ln w="25400">
            <a:solidFill>
              <a:srgbClr val="575658"/>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12" idx="6"/>
            <a:endCxn id="10" idx="1"/>
          </p:cNvCxnSpPr>
          <p:nvPr/>
        </p:nvCxnSpPr>
        <p:spPr>
          <a:xfrm>
            <a:off x="6948488" y="2754313"/>
            <a:ext cx="431800" cy="0"/>
          </a:xfrm>
          <a:prstGeom prst="straightConnector1">
            <a:avLst/>
          </a:prstGeom>
          <a:ln w="25400">
            <a:solidFill>
              <a:srgbClr val="575658"/>
            </a:solidFill>
            <a:tailEnd type="arrow"/>
          </a:ln>
        </p:spPr>
        <p:style>
          <a:lnRef idx="1">
            <a:schemeClr val="accent1"/>
          </a:lnRef>
          <a:fillRef idx="0">
            <a:schemeClr val="accent1"/>
          </a:fillRef>
          <a:effectRef idx="0">
            <a:schemeClr val="accent1"/>
          </a:effectRef>
          <a:fontRef idx="minor">
            <a:schemeClr val="tx1"/>
          </a:fontRef>
        </p:style>
      </p:cxnSp>
      <p:sp>
        <p:nvSpPr>
          <p:cNvPr id="25" name="24 Rectángulo"/>
          <p:cNvSpPr/>
          <p:nvPr/>
        </p:nvSpPr>
        <p:spPr>
          <a:xfrm>
            <a:off x="179388" y="4648200"/>
            <a:ext cx="1223962" cy="792163"/>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Generadores</a:t>
            </a:r>
            <a:endParaRPr lang="en-US" sz="1200" dirty="0"/>
          </a:p>
        </p:txBody>
      </p:sp>
      <p:sp>
        <p:nvSpPr>
          <p:cNvPr id="26" name="25 Rectángulo"/>
          <p:cNvSpPr/>
          <p:nvPr/>
        </p:nvSpPr>
        <p:spPr>
          <a:xfrm>
            <a:off x="2411413" y="4648200"/>
            <a:ext cx="1512887" cy="792163"/>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Transportista (REE)</a:t>
            </a:r>
            <a:endParaRPr lang="en-US" sz="1200" dirty="0"/>
          </a:p>
        </p:txBody>
      </p:sp>
      <p:sp>
        <p:nvSpPr>
          <p:cNvPr id="27" name="26 Rectángulo"/>
          <p:cNvSpPr/>
          <p:nvPr/>
        </p:nvSpPr>
        <p:spPr>
          <a:xfrm>
            <a:off x="7380288" y="4648200"/>
            <a:ext cx="1295400" cy="792163"/>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Consumidores Finales</a:t>
            </a:r>
            <a:endParaRPr lang="en-US" sz="1200" dirty="0"/>
          </a:p>
        </p:txBody>
      </p:sp>
      <p:cxnSp>
        <p:nvCxnSpPr>
          <p:cNvPr id="35" name="34 Conector recto de flecha"/>
          <p:cNvCxnSpPr>
            <a:stCxn id="11" idx="6"/>
            <a:endCxn id="9" idx="1"/>
          </p:cNvCxnSpPr>
          <p:nvPr/>
        </p:nvCxnSpPr>
        <p:spPr>
          <a:xfrm>
            <a:off x="3203575" y="2754313"/>
            <a:ext cx="504825" cy="0"/>
          </a:xfrm>
          <a:prstGeom prst="straightConnector1">
            <a:avLst/>
          </a:prstGeom>
          <a:ln w="25400">
            <a:solidFill>
              <a:srgbClr val="575658"/>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a:stCxn id="8" idx="3"/>
            <a:endCxn id="11" idx="2"/>
          </p:cNvCxnSpPr>
          <p:nvPr/>
        </p:nvCxnSpPr>
        <p:spPr>
          <a:xfrm>
            <a:off x="1403350" y="2754313"/>
            <a:ext cx="431800" cy="0"/>
          </a:xfrm>
          <a:prstGeom prst="straightConnector1">
            <a:avLst/>
          </a:prstGeom>
          <a:ln w="25400">
            <a:solidFill>
              <a:srgbClr val="575658"/>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40 Rectángulo"/>
          <p:cNvSpPr/>
          <p:nvPr/>
        </p:nvSpPr>
        <p:spPr>
          <a:xfrm>
            <a:off x="4932363" y="4648200"/>
            <a:ext cx="1511300" cy="792163"/>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200" dirty="0"/>
              <a:t>Distribuidoras</a:t>
            </a:r>
            <a:endParaRPr lang="en-US" sz="1200" dirty="0"/>
          </a:p>
        </p:txBody>
      </p:sp>
      <p:sp>
        <p:nvSpPr>
          <p:cNvPr id="42" name="41 Flecha derecha"/>
          <p:cNvSpPr/>
          <p:nvPr/>
        </p:nvSpPr>
        <p:spPr>
          <a:xfrm>
            <a:off x="3851275" y="4721225"/>
            <a:ext cx="1152525" cy="647700"/>
          </a:xfrm>
          <a:prstGeom prst="rightArrow">
            <a:avLst/>
          </a:prstGeom>
          <a:solidFill>
            <a:srgbClr val="575658"/>
          </a:solidFill>
          <a:ln>
            <a:solidFill>
              <a:srgbClr val="57565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000" dirty="0"/>
              <a:t>Red de Transporte</a:t>
            </a:r>
            <a:endParaRPr lang="en-US" sz="1000" dirty="0"/>
          </a:p>
        </p:txBody>
      </p:sp>
      <p:sp>
        <p:nvSpPr>
          <p:cNvPr id="43" name="42 Flecha derecha"/>
          <p:cNvSpPr/>
          <p:nvPr/>
        </p:nvSpPr>
        <p:spPr>
          <a:xfrm>
            <a:off x="6300788" y="4721225"/>
            <a:ext cx="1150937" cy="647700"/>
          </a:xfrm>
          <a:prstGeom prst="rightArrow">
            <a:avLst/>
          </a:prstGeom>
          <a:solidFill>
            <a:srgbClr val="575658"/>
          </a:solidFill>
          <a:ln>
            <a:solidFill>
              <a:srgbClr val="57565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000" dirty="0"/>
              <a:t>Red de Distribución</a:t>
            </a:r>
            <a:endParaRPr lang="en-US" sz="1000" dirty="0"/>
          </a:p>
        </p:txBody>
      </p:sp>
      <p:sp>
        <p:nvSpPr>
          <p:cNvPr id="44" name="43 Flecha derecha"/>
          <p:cNvSpPr/>
          <p:nvPr/>
        </p:nvSpPr>
        <p:spPr>
          <a:xfrm>
            <a:off x="1403350" y="4721225"/>
            <a:ext cx="1152525" cy="647700"/>
          </a:xfrm>
          <a:prstGeom prst="rightArrow">
            <a:avLst/>
          </a:prstGeom>
          <a:solidFill>
            <a:srgbClr val="575658"/>
          </a:solidFill>
          <a:ln>
            <a:solidFill>
              <a:srgbClr val="57565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1000" dirty="0"/>
              <a:t>Conexión a la Red</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 dirty="0">
                <a:effectLst/>
              </a:rPr>
              <a:t>   </a:t>
            </a:r>
            <a:r>
              <a:rPr lang="en-GB" dirty="0" err="1">
                <a:effectLst/>
              </a:rPr>
              <a:t>Situación</a:t>
            </a:r>
            <a:r>
              <a:rPr lang="en-GB" dirty="0">
                <a:effectLst/>
              </a:rPr>
              <a:t> del </a:t>
            </a:r>
            <a:r>
              <a:rPr lang="en-GB" dirty="0" err="1">
                <a:effectLst/>
              </a:rPr>
              <a:t>mercado</a:t>
            </a:r>
            <a:r>
              <a:rPr lang="en-GB" dirty="0">
                <a:effectLst/>
              </a:rPr>
              <a:t> </a:t>
            </a:r>
            <a:r>
              <a:rPr lang="en-GB" dirty="0" err="1">
                <a:effectLst/>
              </a:rPr>
              <a:t>minorista</a:t>
            </a:r>
            <a:endParaRPr lang="en-GB" dirty="0">
              <a:effectLst/>
            </a:endParaRPr>
          </a:p>
        </p:txBody>
      </p:sp>
      <p:sp>
        <p:nvSpPr>
          <p:cNvPr id="17411" name="2 Marcador de contenido"/>
          <p:cNvSpPr>
            <a:spLocks noGrp="1"/>
          </p:cNvSpPr>
          <p:nvPr>
            <p:ph sz="quarter" idx="1"/>
          </p:nvPr>
        </p:nvSpPr>
        <p:spPr/>
        <p:txBody>
          <a:bodyPr/>
          <a:lstStyle/>
          <a:p>
            <a:pPr algn="ctr">
              <a:buFont typeface="Wingdings" pitchFamily="2" charset="2"/>
              <a:buNone/>
            </a:pPr>
            <a:r>
              <a:rPr lang="es-ES" altLang="en-US" sz="2000" i="1"/>
              <a:t>“Las 3 mayores empresas comercializadoras suministran aún el 88% del total de la energía del segmento doméstico mientras que, las empresas no vinculadas a los grupos energéticos tradicionales cuentan con una cuota de sólo el 5% de este segmento</a:t>
            </a:r>
            <a:r>
              <a:rPr lang="es-ES" altLang="en-US" i="1"/>
              <a:t>.” </a:t>
            </a:r>
            <a:r>
              <a:rPr lang="es-ES" altLang="en-US" baseline="30000"/>
              <a:t>(1)</a:t>
            </a:r>
          </a:p>
          <a:p>
            <a:endParaRPr lang="es-ES" altLang="en-US"/>
          </a:p>
        </p:txBody>
      </p:sp>
      <p:sp>
        <p:nvSpPr>
          <p:cNvPr id="29701" name="5 CuadroTexto"/>
          <p:cNvSpPr txBox="1">
            <a:spLocks noChangeArrowheads="1"/>
          </p:cNvSpPr>
          <p:nvPr/>
        </p:nvSpPr>
        <p:spPr bwMode="auto">
          <a:xfrm>
            <a:off x="304800" y="5943600"/>
            <a:ext cx="6769100" cy="261938"/>
          </a:xfrm>
          <a:prstGeom prst="rect">
            <a:avLst/>
          </a:prstGeom>
          <a:noFill/>
          <a:ln w="9525">
            <a:noFill/>
            <a:miter lim="800000"/>
            <a:headEnd/>
            <a:tailEnd/>
          </a:ln>
        </p:spPr>
        <p:txBody>
          <a:bodyPr>
            <a:spAutoFit/>
          </a:bodyPr>
          <a:lstStyle/>
          <a:p>
            <a:pPr eaLnBrk="1" hangingPunct="1">
              <a:defRPr/>
            </a:pPr>
            <a:r>
              <a:rPr lang="es-ES" sz="1100" baseline="30000" dirty="0">
                <a:latin typeface="+mn-lt"/>
              </a:rPr>
              <a:t>(1) </a:t>
            </a:r>
            <a:r>
              <a:rPr lang="es-ES" sz="1100" dirty="0">
                <a:latin typeface="+mn-lt"/>
              </a:rPr>
              <a:t>CNMC (2015) “Informe de supervisión del mercado minorista de electricidad. Año  2014”, p.7</a:t>
            </a:r>
            <a:endParaRPr lang="en-GB" sz="1100" dirty="0">
              <a:latin typeface="+mn-lt"/>
            </a:endParaRPr>
          </a:p>
        </p:txBody>
      </p:sp>
      <p:sp>
        <p:nvSpPr>
          <p:cNvPr id="29740" name="8 CuadroTexto"/>
          <p:cNvSpPr txBox="1">
            <a:spLocks noChangeArrowheads="1"/>
          </p:cNvSpPr>
          <p:nvPr/>
        </p:nvSpPr>
        <p:spPr bwMode="auto">
          <a:xfrm>
            <a:off x="611188" y="3311525"/>
            <a:ext cx="8137525" cy="307975"/>
          </a:xfrm>
          <a:prstGeom prst="rect">
            <a:avLst/>
          </a:prstGeom>
          <a:noFill/>
          <a:ln w="9525">
            <a:noFill/>
            <a:miter lim="800000"/>
            <a:headEnd/>
            <a:tailEnd/>
          </a:ln>
        </p:spPr>
        <p:txBody>
          <a:bodyPr>
            <a:spAutoFit/>
          </a:bodyPr>
          <a:lstStyle/>
          <a:p>
            <a:pPr eaLnBrk="1" hangingPunct="1">
              <a:defRPr/>
            </a:pPr>
            <a:r>
              <a:rPr lang="es-ES" sz="1400" b="1" u="sng" dirty="0">
                <a:latin typeface="+mn-lt"/>
              </a:rPr>
              <a:t>Cuota de mercado de las tres mayores comercializadoras por segmento de mercado </a:t>
            </a:r>
            <a:r>
              <a:rPr lang="es-ES" sz="1400" b="1" u="sng" baseline="30000" dirty="0">
                <a:latin typeface="+mn-lt"/>
              </a:rPr>
              <a:t>(2)</a:t>
            </a:r>
            <a:endParaRPr lang="en-GB" sz="1400" b="1" u="sng" baseline="30000" dirty="0">
              <a:latin typeface="+mn-lt"/>
            </a:endParaRPr>
          </a:p>
        </p:txBody>
      </p:sp>
      <p:sp>
        <p:nvSpPr>
          <p:cNvPr id="29741" name="9 CuadroTexto"/>
          <p:cNvSpPr txBox="1">
            <a:spLocks noChangeArrowheads="1"/>
          </p:cNvSpPr>
          <p:nvPr/>
        </p:nvSpPr>
        <p:spPr bwMode="auto">
          <a:xfrm>
            <a:off x="381000" y="6324600"/>
            <a:ext cx="6769100" cy="430213"/>
          </a:xfrm>
          <a:prstGeom prst="rect">
            <a:avLst/>
          </a:prstGeom>
          <a:noFill/>
          <a:ln w="9525">
            <a:noFill/>
            <a:miter lim="800000"/>
            <a:headEnd/>
            <a:tailEnd/>
          </a:ln>
        </p:spPr>
        <p:txBody>
          <a:bodyPr>
            <a:spAutoFit/>
          </a:bodyPr>
          <a:lstStyle/>
          <a:p>
            <a:pPr eaLnBrk="1" hangingPunct="1">
              <a:defRPr/>
            </a:pPr>
            <a:r>
              <a:rPr lang="es-ES" sz="1300" baseline="30000" dirty="0">
                <a:latin typeface="+mn-lt"/>
              </a:rPr>
              <a:t>(2) </a:t>
            </a:r>
            <a:r>
              <a:rPr lang="es-ES" sz="1100" dirty="0">
                <a:latin typeface="+mn-lt"/>
              </a:rPr>
              <a:t>Elaboración propia en base a las Tablas 2-3 p.12/13.</a:t>
            </a:r>
            <a:endParaRPr lang="en-GB" sz="1100" dirty="0">
              <a:latin typeface="+mn-lt"/>
            </a:endParaRPr>
          </a:p>
          <a:p>
            <a:pPr eaLnBrk="1" hangingPunct="1">
              <a:defRPr/>
            </a:pPr>
            <a:endParaRPr lang="en-GB" sz="1100" dirty="0">
              <a:latin typeface="+mn-lt"/>
            </a:endParaRPr>
          </a:p>
        </p:txBody>
      </p:sp>
      <p:graphicFrame>
        <p:nvGraphicFramePr>
          <p:cNvPr id="9" name="Content Placeholder 4"/>
          <p:cNvGraphicFramePr>
            <a:graphicFrameLocks/>
          </p:cNvGraphicFramePr>
          <p:nvPr/>
        </p:nvGraphicFramePr>
        <p:xfrm>
          <a:off x="1066800" y="3657600"/>
          <a:ext cx="6400800" cy="1979615"/>
        </p:xfrm>
        <a:graphic>
          <a:graphicData uri="http://schemas.openxmlformats.org/drawingml/2006/table">
            <a:tbl>
              <a:tblPr firstRow="1" bandRow="1">
                <a:tableStyleId>{5C22544A-7EE6-4342-B048-85BDC9FD1C3A}</a:tableStyleId>
              </a:tblPr>
              <a:tblGrid>
                <a:gridCol w="898358">
                  <a:extLst>
                    <a:ext uri="{9D8B030D-6E8A-4147-A177-3AD203B41FA5}">
                      <a16:colId xmlns:a16="http://schemas.microsoft.com/office/drawing/2014/main" val="20000"/>
                    </a:ext>
                  </a:extLst>
                </a:gridCol>
                <a:gridCol w="131144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524001">
                  <a:extLst>
                    <a:ext uri="{9D8B030D-6E8A-4147-A177-3AD203B41FA5}">
                      <a16:colId xmlns:a16="http://schemas.microsoft.com/office/drawing/2014/main" val="20004"/>
                    </a:ext>
                  </a:extLst>
                </a:gridCol>
              </a:tblGrid>
              <a:tr h="395923">
                <a:tc>
                  <a:txBody>
                    <a:bodyPr/>
                    <a:lstStyle/>
                    <a:p>
                      <a:pPr algn="l" fontAlgn="b"/>
                      <a:r>
                        <a:rPr lang="es-ES" sz="1600" b="0" i="0" u="none" strike="noStrike" dirty="0">
                          <a:solidFill>
                            <a:srgbClr val="000000"/>
                          </a:solidFill>
                          <a:latin typeface="Calibri"/>
                        </a:rPr>
                        <a:t> </a:t>
                      </a:r>
                    </a:p>
                  </a:txBody>
                  <a:tcPr marL="0" marR="0" marT="0" marB="0" anchor="b">
                    <a:solidFill>
                      <a:srgbClr val="FA6900"/>
                    </a:solidFill>
                  </a:tcPr>
                </a:tc>
                <a:tc>
                  <a:txBody>
                    <a:bodyPr/>
                    <a:lstStyle/>
                    <a:p>
                      <a:pPr algn="ctr" fontAlgn="b"/>
                      <a:r>
                        <a:rPr lang="es-ES" sz="1600" b="1" i="0" u="none" strike="noStrike" dirty="0">
                          <a:solidFill>
                            <a:srgbClr val="FFFFFF"/>
                          </a:solidFill>
                          <a:latin typeface="Calibri"/>
                        </a:rPr>
                        <a:t>jun-12</a:t>
                      </a:r>
                    </a:p>
                  </a:txBody>
                  <a:tcPr marL="0" marR="0" marT="0" marB="0" anchor="b">
                    <a:solidFill>
                      <a:srgbClr val="FA6900"/>
                    </a:solidFill>
                  </a:tcPr>
                </a:tc>
                <a:tc>
                  <a:txBody>
                    <a:bodyPr/>
                    <a:lstStyle/>
                    <a:p>
                      <a:pPr algn="ctr" fontAlgn="b"/>
                      <a:r>
                        <a:rPr lang="es-ES" sz="1600" b="1" i="0" u="none" strike="noStrike" dirty="0">
                          <a:solidFill>
                            <a:srgbClr val="FFFFFF"/>
                          </a:solidFill>
                          <a:latin typeface="Calibri"/>
                        </a:rPr>
                        <a:t>dic-12</a:t>
                      </a:r>
                    </a:p>
                  </a:txBody>
                  <a:tcPr marL="0" marR="0" marT="0" marB="0" anchor="b">
                    <a:solidFill>
                      <a:srgbClr val="FA6900"/>
                    </a:solidFill>
                  </a:tcPr>
                </a:tc>
                <a:tc>
                  <a:txBody>
                    <a:bodyPr/>
                    <a:lstStyle/>
                    <a:p>
                      <a:pPr algn="ctr" fontAlgn="b"/>
                      <a:r>
                        <a:rPr lang="es-ES" sz="1600" b="1" i="0" u="none" strike="noStrike" dirty="0">
                          <a:solidFill>
                            <a:srgbClr val="FFFFFF"/>
                          </a:solidFill>
                          <a:latin typeface="Calibri"/>
                        </a:rPr>
                        <a:t>dic-13</a:t>
                      </a:r>
                    </a:p>
                  </a:txBody>
                  <a:tcPr marL="0" marR="0" marT="0" marB="0" anchor="b">
                    <a:solidFill>
                      <a:srgbClr val="FA6900"/>
                    </a:solidFill>
                  </a:tcPr>
                </a:tc>
                <a:tc>
                  <a:txBody>
                    <a:bodyPr/>
                    <a:lstStyle/>
                    <a:p>
                      <a:pPr algn="ctr" fontAlgn="b"/>
                      <a:r>
                        <a:rPr lang="es-ES" sz="1600" b="1" i="0" u="none" strike="noStrike" dirty="0">
                          <a:solidFill>
                            <a:srgbClr val="FFFFFF"/>
                          </a:solidFill>
                          <a:latin typeface="Calibri"/>
                        </a:rPr>
                        <a:t>dic-13</a:t>
                      </a:r>
                    </a:p>
                  </a:txBody>
                  <a:tcPr marL="0" marR="0" marT="0" marB="0" anchor="b">
                    <a:solidFill>
                      <a:srgbClr val="FA6900"/>
                    </a:solidFill>
                  </a:tcPr>
                </a:tc>
                <a:extLst>
                  <a:ext uri="{0D108BD9-81ED-4DB2-BD59-A6C34878D82A}">
                    <a16:rowId xmlns:a16="http://schemas.microsoft.com/office/drawing/2014/main" val="10000"/>
                  </a:ext>
                </a:extLst>
              </a:tr>
              <a:tr h="395923">
                <a:tc>
                  <a:txBody>
                    <a:bodyPr/>
                    <a:lstStyle/>
                    <a:p>
                      <a:pPr algn="ctr" fontAlgn="b"/>
                      <a:r>
                        <a:rPr lang="es-ES" sz="1600" b="1" i="0" u="none" strike="noStrike" baseline="0" dirty="0">
                          <a:solidFill>
                            <a:schemeClr val="tx1"/>
                          </a:solidFill>
                          <a:latin typeface="Calibri"/>
                        </a:rPr>
                        <a:t>Doméstico</a:t>
                      </a:r>
                    </a:p>
                  </a:txBody>
                  <a:tcPr marL="0" marR="0" marT="0" marB="0" anchor="b"/>
                </a:tc>
                <a:tc>
                  <a:txBody>
                    <a:bodyPr/>
                    <a:lstStyle/>
                    <a:p>
                      <a:pPr algn="ctr" fontAlgn="b"/>
                      <a:r>
                        <a:rPr lang="es-ES" sz="1600" b="0" i="0" u="none" strike="noStrike" dirty="0">
                          <a:solidFill>
                            <a:srgbClr val="000000"/>
                          </a:solidFill>
                          <a:latin typeface="Calibri"/>
                        </a:rPr>
                        <a:t>92%</a:t>
                      </a:r>
                    </a:p>
                  </a:txBody>
                  <a:tcPr marL="0" marR="0" marT="0" marB="0" anchor="b"/>
                </a:tc>
                <a:tc>
                  <a:txBody>
                    <a:bodyPr/>
                    <a:lstStyle/>
                    <a:p>
                      <a:pPr algn="ctr" fontAlgn="b"/>
                      <a:r>
                        <a:rPr lang="es-ES" sz="1600" b="0" i="0" u="none" strike="noStrike" dirty="0">
                          <a:solidFill>
                            <a:srgbClr val="000000"/>
                          </a:solidFill>
                          <a:latin typeface="Calibri"/>
                        </a:rPr>
                        <a:t>91%</a:t>
                      </a:r>
                    </a:p>
                  </a:txBody>
                  <a:tcPr marL="0" marR="0" marT="0" marB="0" anchor="b"/>
                </a:tc>
                <a:tc>
                  <a:txBody>
                    <a:bodyPr/>
                    <a:lstStyle/>
                    <a:p>
                      <a:pPr algn="ctr" fontAlgn="b"/>
                      <a:r>
                        <a:rPr lang="es-ES" sz="1600" b="0" i="0" u="none" strike="noStrike" dirty="0">
                          <a:solidFill>
                            <a:srgbClr val="000000"/>
                          </a:solidFill>
                          <a:latin typeface="Calibri"/>
                        </a:rPr>
                        <a:t>90%</a:t>
                      </a:r>
                    </a:p>
                  </a:txBody>
                  <a:tcPr marL="0" marR="0" marT="0" marB="0" anchor="b"/>
                </a:tc>
                <a:tc>
                  <a:txBody>
                    <a:bodyPr/>
                    <a:lstStyle/>
                    <a:p>
                      <a:pPr algn="ctr" fontAlgn="b"/>
                      <a:r>
                        <a:rPr lang="es-ES" sz="1600" b="0" i="0" u="none" strike="noStrike" dirty="0">
                          <a:solidFill>
                            <a:srgbClr val="000000"/>
                          </a:solidFill>
                          <a:latin typeface="Calibri"/>
                        </a:rPr>
                        <a:t>93.4%</a:t>
                      </a:r>
                    </a:p>
                  </a:txBody>
                  <a:tcPr marL="0" marR="0" marT="0" marB="0" anchor="b"/>
                </a:tc>
                <a:extLst>
                  <a:ext uri="{0D108BD9-81ED-4DB2-BD59-A6C34878D82A}">
                    <a16:rowId xmlns:a16="http://schemas.microsoft.com/office/drawing/2014/main" val="10001"/>
                  </a:ext>
                </a:extLst>
              </a:tr>
              <a:tr h="395923">
                <a:tc>
                  <a:txBody>
                    <a:bodyPr/>
                    <a:lstStyle/>
                    <a:p>
                      <a:pPr algn="ctr" fontAlgn="b"/>
                      <a:r>
                        <a:rPr lang="es-ES" sz="1600" b="1" i="0" u="none" strike="noStrike" baseline="0" dirty="0">
                          <a:solidFill>
                            <a:schemeClr val="tx1"/>
                          </a:solidFill>
                          <a:latin typeface="Calibri"/>
                        </a:rPr>
                        <a:t>PYMES</a:t>
                      </a:r>
                    </a:p>
                  </a:txBody>
                  <a:tcPr marL="0" marR="0" marT="0" marB="0" anchor="b"/>
                </a:tc>
                <a:tc>
                  <a:txBody>
                    <a:bodyPr/>
                    <a:lstStyle/>
                    <a:p>
                      <a:pPr algn="ctr" fontAlgn="b"/>
                      <a:r>
                        <a:rPr lang="es-ES" sz="1600" b="0" i="0" u="none" strike="noStrike" dirty="0">
                          <a:solidFill>
                            <a:srgbClr val="000000"/>
                          </a:solidFill>
                          <a:latin typeface="Calibri"/>
                        </a:rPr>
                        <a:t>81%</a:t>
                      </a:r>
                    </a:p>
                  </a:txBody>
                  <a:tcPr marL="0" marR="0" marT="0" marB="0" anchor="b"/>
                </a:tc>
                <a:tc>
                  <a:txBody>
                    <a:bodyPr/>
                    <a:lstStyle/>
                    <a:p>
                      <a:pPr algn="ctr" fontAlgn="b"/>
                      <a:r>
                        <a:rPr lang="es-ES" sz="1600" b="0" i="0" u="none" strike="noStrike">
                          <a:solidFill>
                            <a:srgbClr val="000000"/>
                          </a:solidFill>
                          <a:latin typeface="Calibri"/>
                        </a:rPr>
                        <a:t>80%</a:t>
                      </a:r>
                    </a:p>
                  </a:txBody>
                  <a:tcPr marL="0" marR="0" marT="0" marB="0" anchor="b"/>
                </a:tc>
                <a:tc>
                  <a:txBody>
                    <a:bodyPr/>
                    <a:lstStyle/>
                    <a:p>
                      <a:pPr algn="ctr" fontAlgn="b"/>
                      <a:r>
                        <a:rPr lang="es-ES" sz="1600" b="0" i="0" u="none" strike="noStrike" dirty="0">
                          <a:solidFill>
                            <a:srgbClr val="000000"/>
                          </a:solidFill>
                          <a:latin typeface="Calibri"/>
                        </a:rPr>
                        <a:t>75%</a:t>
                      </a:r>
                    </a:p>
                  </a:txBody>
                  <a:tcPr marL="0" marR="0" marT="0" marB="0" anchor="b"/>
                </a:tc>
                <a:tc>
                  <a:txBody>
                    <a:bodyPr/>
                    <a:lstStyle/>
                    <a:p>
                      <a:pPr algn="ctr" fontAlgn="b"/>
                      <a:r>
                        <a:rPr lang="es-ES" sz="1600" b="0" i="0" u="none" strike="noStrike" dirty="0">
                          <a:solidFill>
                            <a:srgbClr val="000000"/>
                          </a:solidFill>
                          <a:latin typeface="Calibri"/>
                        </a:rPr>
                        <a:t>70%</a:t>
                      </a:r>
                    </a:p>
                  </a:txBody>
                  <a:tcPr marL="0" marR="0" marT="0" marB="0" anchor="b"/>
                </a:tc>
                <a:extLst>
                  <a:ext uri="{0D108BD9-81ED-4DB2-BD59-A6C34878D82A}">
                    <a16:rowId xmlns:a16="http://schemas.microsoft.com/office/drawing/2014/main" val="10002"/>
                  </a:ext>
                </a:extLst>
              </a:tr>
              <a:tr h="395923">
                <a:tc>
                  <a:txBody>
                    <a:bodyPr/>
                    <a:lstStyle/>
                    <a:p>
                      <a:pPr algn="ctr" fontAlgn="b"/>
                      <a:r>
                        <a:rPr lang="es-ES" sz="1600" b="1" i="0" u="none" strike="noStrike" baseline="0" dirty="0">
                          <a:solidFill>
                            <a:schemeClr val="tx1"/>
                          </a:solidFill>
                          <a:latin typeface="Calibri"/>
                        </a:rPr>
                        <a:t>Industrial</a:t>
                      </a:r>
                    </a:p>
                  </a:txBody>
                  <a:tcPr marL="0" marR="0" marT="0" marB="0" anchor="b"/>
                </a:tc>
                <a:tc>
                  <a:txBody>
                    <a:bodyPr/>
                    <a:lstStyle/>
                    <a:p>
                      <a:pPr algn="ctr" fontAlgn="b"/>
                      <a:r>
                        <a:rPr lang="es-ES" sz="1600" b="0" i="0" u="none" strike="noStrike" dirty="0">
                          <a:solidFill>
                            <a:srgbClr val="000000"/>
                          </a:solidFill>
                          <a:latin typeface="Calibri"/>
                        </a:rPr>
                        <a:t>61%</a:t>
                      </a:r>
                    </a:p>
                  </a:txBody>
                  <a:tcPr marL="0" marR="0" marT="0" marB="0" anchor="b"/>
                </a:tc>
                <a:tc>
                  <a:txBody>
                    <a:bodyPr/>
                    <a:lstStyle/>
                    <a:p>
                      <a:pPr algn="ctr" fontAlgn="b"/>
                      <a:r>
                        <a:rPr lang="es-ES" sz="1600" b="0" i="0" u="none" strike="noStrike" dirty="0">
                          <a:solidFill>
                            <a:srgbClr val="000000"/>
                          </a:solidFill>
                          <a:latin typeface="Calibri"/>
                        </a:rPr>
                        <a:t>62%</a:t>
                      </a:r>
                    </a:p>
                  </a:txBody>
                  <a:tcPr marL="0" marR="0" marT="0" marB="0" anchor="b"/>
                </a:tc>
                <a:tc>
                  <a:txBody>
                    <a:bodyPr/>
                    <a:lstStyle/>
                    <a:p>
                      <a:pPr algn="ctr" fontAlgn="b"/>
                      <a:r>
                        <a:rPr lang="es-ES" sz="1600" b="0" i="0" u="none" strike="noStrike" dirty="0">
                          <a:solidFill>
                            <a:srgbClr val="000000"/>
                          </a:solidFill>
                          <a:latin typeface="Calibri"/>
                        </a:rPr>
                        <a:t>55%</a:t>
                      </a:r>
                    </a:p>
                  </a:txBody>
                  <a:tcPr marL="0" marR="0" marT="0" marB="0" anchor="b"/>
                </a:tc>
                <a:tc>
                  <a:txBody>
                    <a:bodyPr/>
                    <a:lstStyle/>
                    <a:p>
                      <a:pPr algn="ctr" fontAlgn="b"/>
                      <a:r>
                        <a:rPr lang="es-ES" sz="1600" b="0" i="0" u="none" strike="noStrike" dirty="0">
                          <a:solidFill>
                            <a:srgbClr val="000000"/>
                          </a:solidFill>
                          <a:latin typeface="Calibri"/>
                        </a:rPr>
                        <a:t>56%</a:t>
                      </a:r>
                    </a:p>
                  </a:txBody>
                  <a:tcPr marL="0" marR="0" marT="0" marB="0" anchor="b"/>
                </a:tc>
                <a:extLst>
                  <a:ext uri="{0D108BD9-81ED-4DB2-BD59-A6C34878D82A}">
                    <a16:rowId xmlns:a16="http://schemas.microsoft.com/office/drawing/2014/main" val="10003"/>
                  </a:ext>
                </a:extLst>
              </a:tr>
              <a:tr h="395923">
                <a:tc>
                  <a:txBody>
                    <a:bodyPr/>
                    <a:lstStyle/>
                    <a:p>
                      <a:pPr algn="ctr" fontAlgn="b"/>
                      <a:r>
                        <a:rPr lang="es-ES" sz="1600" b="1" i="0" u="none" strike="noStrike" baseline="0" dirty="0">
                          <a:solidFill>
                            <a:schemeClr val="tx1"/>
                          </a:solidFill>
                          <a:latin typeface="Calibri"/>
                        </a:rPr>
                        <a:t>Total</a:t>
                      </a:r>
                    </a:p>
                  </a:txBody>
                  <a:tcPr marL="0" marR="0" marT="0" marB="0" anchor="b"/>
                </a:tc>
                <a:tc>
                  <a:txBody>
                    <a:bodyPr/>
                    <a:lstStyle/>
                    <a:p>
                      <a:pPr algn="ctr" fontAlgn="b"/>
                      <a:r>
                        <a:rPr lang="es-ES" sz="1600" b="0" i="0" u="none" strike="noStrike" dirty="0">
                          <a:solidFill>
                            <a:srgbClr val="000000"/>
                          </a:solidFill>
                          <a:latin typeface="Calibri"/>
                        </a:rPr>
                        <a:t>72%</a:t>
                      </a:r>
                    </a:p>
                  </a:txBody>
                  <a:tcPr marL="0" marR="0" marT="0" marB="0" anchor="b"/>
                </a:tc>
                <a:tc>
                  <a:txBody>
                    <a:bodyPr/>
                    <a:lstStyle/>
                    <a:p>
                      <a:pPr algn="ctr" fontAlgn="b"/>
                      <a:r>
                        <a:rPr lang="es-ES" sz="1600" b="0" i="0" u="none" strike="noStrike" dirty="0">
                          <a:solidFill>
                            <a:srgbClr val="000000"/>
                          </a:solidFill>
                          <a:latin typeface="Calibri"/>
                        </a:rPr>
                        <a:t>72%</a:t>
                      </a:r>
                    </a:p>
                  </a:txBody>
                  <a:tcPr marL="0" marR="0" marT="0" marB="0" anchor="b"/>
                </a:tc>
                <a:tc>
                  <a:txBody>
                    <a:bodyPr/>
                    <a:lstStyle/>
                    <a:p>
                      <a:pPr algn="ctr" fontAlgn="b"/>
                      <a:r>
                        <a:rPr lang="es-ES" sz="1600" b="0" i="0" u="none" strike="noStrike" dirty="0">
                          <a:solidFill>
                            <a:srgbClr val="000000"/>
                          </a:solidFill>
                          <a:latin typeface="Calibri"/>
                        </a:rPr>
                        <a:t>67%</a:t>
                      </a:r>
                    </a:p>
                  </a:txBody>
                  <a:tcPr marL="0" marR="0" marT="0" marB="0" anchor="b"/>
                </a:tc>
                <a:tc>
                  <a:txBody>
                    <a:bodyPr/>
                    <a:lstStyle/>
                    <a:p>
                      <a:pPr algn="ctr" fontAlgn="b"/>
                      <a:r>
                        <a:rPr lang="es-ES" sz="1600" b="0" i="0" u="none" strike="noStrike" dirty="0">
                          <a:solidFill>
                            <a:srgbClr val="000000"/>
                          </a:solidFill>
                          <a:latin typeface="Calibri"/>
                        </a:rPr>
                        <a:t>67%</a:t>
                      </a:r>
                    </a:p>
                  </a:txBody>
                  <a:tcPr marL="0" marR="0" marT="0" marB="0" anchor="b"/>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 dirty="0">
                <a:effectLst/>
              </a:rPr>
              <a:t>   </a:t>
            </a:r>
            <a:r>
              <a:rPr lang="en-GB" dirty="0" err="1">
                <a:effectLst/>
              </a:rPr>
              <a:t>Situación</a:t>
            </a:r>
            <a:r>
              <a:rPr lang="en-GB" dirty="0">
                <a:effectLst/>
              </a:rPr>
              <a:t> del </a:t>
            </a:r>
            <a:r>
              <a:rPr lang="en-GB" dirty="0" err="1">
                <a:effectLst/>
              </a:rPr>
              <a:t>mercado</a:t>
            </a:r>
            <a:r>
              <a:rPr lang="en-GB" dirty="0">
                <a:effectLst/>
              </a:rPr>
              <a:t> </a:t>
            </a:r>
            <a:r>
              <a:rPr lang="en-GB" dirty="0" err="1">
                <a:effectLst/>
              </a:rPr>
              <a:t>minorista</a:t>
            </a:r>
            <a:r>
              <a:rPr lang="en-GB" dirty="0">
                <a:effectLst/>
              </a:rPr>
              <a:t> </a:t>
            </a:r>
          </a:p>
        </p:txBody>
      </p:sp>
      <p:sp>
        <p:nvSpPr>
          <p:cNvPr id="31748" name="5 CuadroTexto"/>
          <p:cNvSpPr txBox="1">
            <a:spLocks noChangeArrowheads="1"/>
          </p:cNvSpPr>
          <p:nvPr/>
        </p:nvSpPr>
        <p:spPr bwMode="auto">
          <a:xfrm>
            <a:off x="609600" y="6324600"/>
            <a:ext cx="7777163" cy="261938"/>
          </a:xfrm>
          <a:prstGeom prst="rect">
            <a:avLst/>
          </a:prstGeom>
          <a:noFill/>
          <a:ln w="9525">
            <a:noFill/>
            <a:miter lim="800000"/>
            <a:headEnd/>
            <a:tailEnd/>
          </a:ln>
        </p:spPr>
        <p:txBody>
          <a:bodyPr>
            <a:spAutoFit/>
          </a:bodyPr>
          <a:lstStyle/>
          <a:p>
            <a:pPr eaLnBrk="1" hangingPunct="1">
              <a:defRPr/>
            </a:pPr>
            <a:r>
              <a:rPr lang="es-ES" sz="1100" baseline="30000" dirty="0">
                <a:latin typeface="+mn-lt"/>
              </a:rPr>
              <a:t>(1) </a:t>
            </a:r>
            <a:r>
              <a:rPr lang="es-ES" sz="1100" dirty="0">
                <a:latin typeface="+mn-lt"/>
              </a:rPr>
              <a:t>Tabla 48 del Informe de Supervisión del Mercado Minorista de Electricidad Diciembre de 2013 (CNMC)</a:t>
            </a:r>
            <a:endParaRPr lang="en-US" sz="1100" dirty="0">
              <a:latin typeface="+mn-lt"/>
            </a:endParaRPr>
          </a:p>
        </p:txBody>
      </p:sp>
      <p:graphicFrame>
        <p:nvGraphicFramePr>
          <p:cNvPr id="9" name="4 Gráfico"/>
          <p:cNvGraphicFramePr/>
          <p:nvPr/>
        </p:nvGraphicFramePr>
        <p:xfrm>
          <a:off x="1259632" y="2060848"/>
          <a:ext cx="6336704"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31750" name="9 CuadroTexto"/>
          <p:cNvSpPr txBox="1">
            <a:spLocks noChangeArrowheads="1"/>
          </p:cNvSpPr>
          <p:nvPr/>
        </p:nvSpPr>
        <p:spPr bwMode="auto">
          <a:xfrm>
            <a:off x="611188" y="1341438"/>
            <a:ext cx="8137525" cy="306387"/>
          </a:xfrm>
          <a:prstGeom prst="rect">
            <a:avLst/>
          </a:prstGeom>
          <a:noFill/>
          <a:ln w="9525">
            <a:noFill/>
            <a:miter lim="800000"/>
            <a:headEnd/>
            <a:tailEnd/>
          </a:ln>
        </p:spPr>
        <p:txBody>
          <a:bodyPr>
            <a:spAutoFit/>
          </a:bodyPr>
          <a:lstStyle/>
          <a:p>
            <a:pPr eaLnBrk="1" hangingPunct="1">
              <a:defRPr/>
            </a:pPr>
            <a:r>
              <a:rPr lang="es-ES" sz="1400" b="1" u="sng" dirty="0">
                <a:latin typeface="+mn-lt"/>
              </a:rPr>
              <a:t>Porcentaje de suministros por empresa y red de distribución </a:t>
            </a:r>
            <a:r>
              <a:rPr lang="es-ES" sz="1400" b="1" u="sng" baseline="30000" dirty="0">
                <a:latin typeface="+mn-lt"/>
              </a:rPr>
              <a:t>(1)</a:t>
            </a:r>
            <a:endParaRPr lang="en-GB" sz="1400" b="1" u="sng" baseline="300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0" y="0"/>
            <a:ext cx="9144000" cy="725488"/>
          </a:xfrm>
          <a:prstGeom prst="rect">
            <a:avLst/>
          </a:prstGeom>
          <a:noFill/>
          <a:ln>
            <a:noFill/>
          </a:ln>
        </p:spPr>
        <p:txBody>
          <a:bodyPr lIns="91425" tIns="45700" rIns="91425" bIns="45700" anchor="ctr" anchorCtr="0">
            <a:noAutofit/>
          </a:bodyPr>
          <a:lstStyle/>
          <a:p>
            <a:pPr marL="346075" marR="0" lvl="0" indent="-346075" algn="l" rtl="0">
              <a:spcBef>
                <a:spcPts val="0"/>
              </a:spcBef>
              <a:spcAft>
                <a:spcPts val="0"/>
              </a:spcAft>
              <a:buSzPct val="25000"/>
              <a:buNone/>
            </a:pPr>
            <a:r>
              <a:rPr lang="es-ES" sz="3200" b="0" i="0" u="none" strike="noStrike" cap="none" dirty="0">
                <a:solidFill>
                  <a:srgbClr val="575658"/>
                </a:solidFill>
                <a:effectLst/>
                <a:latin typeface="Arial"/>
                <a:ea typeface="Arial"/>
                <a:cs typeface="Arial"/>
                <a:sym typeface="Arial"/>
              </a:rPr>
              <a:t>   Contexto actual</a:t>
            </a:r>
          </a:p>
        </p:txBody>
      </p:sp>
      <p:sp>
        <p:nvSpPr>
          <p:cNvPr id="90" name="Shape 90"/>
          <p:cNvSpPr txBox="1">
            <a:spLocks noGrp="1"/>
          </p:cNvSpPr>
          <p:nvPr>
            <p:ph type="body" idx="1"/>
          </p:nvPr>
        </p:nvSpPr>
        <p:spPr>
          <a:xfrm>
            <a:off x="442912" y="838200"/>
            <a:ext cx="8229600" cy="5257799"/>
          </a:xfrm>
          <a:prstGeom prst="rect">
            <a:avLst/>
          </a:prstGeom>
          <a:noFill/>
          <a:ln>
            <a:noFill/>
          </a:ln>
        </p:spPr>
        <p:txBody>
          <a:bodyPr lIns="91425" tIns="45700" rIns="91425" bIns="45700" anchor="t" anchorCtr="0">
            <a:noAutofit/>
          </a:bodyPr>
          <a:lstStyle/>
          <a:p>
            <a:pPr marL="288925" marR="0" lvl="1" indent="-288925" algn="just" rtl="0">
              <a:lnSpc>
                <a:spcPct val="90000"/>
              </a:lnSpc>
              <a:spcBef>
                <a:spcPts val="0"/>
              </a:spcBef>
              <a:spcAft>
                <a:spcPts val="0"/>
              </a:spcAft>
              <a:buClr>
                <a:srgbClr val="0068B3"/>
              </a:buClr>
              <a:buSzPct val="120000"/>
              <a:buFont typeface="Noto Sans Symbols"/>
              <a:buChar char="▪"/>
            </a:pPr>
            <a:r>
              <a:rPr lang="es-ES" sz="2400" b="0" i="0" u="none" strike="noStrike" cap="none" dirty="0">
                <a:solidFill>
                  <a:srgbClr val="404040"/>
                </a:solidFill>
                <a:latin typeface="Arial"/>
                <a:ea typeface="Arial"/>
                <a:cs typeface="Arial"/>
                <a:sym typeface="Arial"/>
              </a:rPr>
              <a:t>Creación de multitud de cooperativas energéticas tanto estatales como provinciales. </a:t>
            </a:r>
          </a:p>
          <a:p>
            <a:pPr marL="288925" marR="0" lvl="1" indent="-288925" algn="just" rtl="0">
              <a:lnSpc>
                <a:spcPct val="90000"/>
              </a:lnSpc>
              <a:spcBef>
                <a:spcPts val="700"/>
              </a:spcBef>
              <a:spcAft>
                <a:spcPts val="0"/>
              </a:spcAft>
              <a:buClr>
                <a:srgbClr val="0068B3"/>
              </a:buClr>
              <a:buSzPct val="120000"/>
              <a:buFont typeface="Noto Sans Symbols"/>
              <a:buChar char="▪"/>
            </a:pPr>
            <a:r>
              <a:rPr lang="es-ES" sz="2400" b="0" i="0" u="none" strike="noStrike" cap="none" dirty="0">
                <a:solidFill>
                  <a:srgbClr val="404040"/>
                </a:solidFill>
                <a:latin typeface="Arial"/>
                <a:ea typeface="Arial"/>
                <a:cs typeface="Arial"/>
                <a:sym typeface="Arial"/>
              </a:rPr>
              <a:t>Unión de todas y objetivos comunes</a:t>
            </a:r>
          </a:p>
          <a:p>
            <a:pPr marL="288925" marR="0" lvl="1" indent="-288925" algn="just" rtl="0">
              <a:lnSpc>
                <a:spcPct val="90000"/>
              </a:lnSpc>
              <a:spcBef>
                <a:spcPts val="700"/>
              </a:spcBef>
              <a:spcAft>
                <a:spcPts val="0"/>
              </a:spcAft>
              <a:buClr>
                <a:srgbClr val="0068B3"/>
              </a:buClr>
              <a:buSzPct val="120000"/>
              <a:buFont typeface="Noto Sans Symbols"/>
              <a:buChar char="▪"/>
            </a:pPr>
            <a:r>
              <a:rPr lang="es-ES" sz="2400" b="0" i="0" u="none" strike="noStrike" cap="none" dirty="0">
                <a:solidFill>
                  <a:srgbClr val="404040"/>
                </a:solidFill>
                <a:latin typeface="Arial"/>
                <a:ea typeface="Arial"/>
                <a:cs typeface="Arial"/>
                <a:sym typeface="Arial"/>
              </a:rPr>
              <a:t>Reparto de costes</a:t>
            </a:r>
          </a:p>
          <a:p>
            <a:pPr marL="288925" marR="0" lvl="1" indent="-288925" algn="just" rtl="0">
              <a:lnSpc>
                <a:spcPct val="90000"/>
              </a:lnSpc>
              <a:spcBef>
                <a:spcPts val="700"/>
              </a:spcBef>
              <a:spcAft>
                <a:spcPts val="0"/>
              </a:spcAft>
              <a:buClr>
                <a:srgbClr val="0068B3"/>
              </a:buClr>
              <a:buSzPct val="120000"/>
              <a:buFont typeface="Noto Sans Symbols"/>
              <a:buChar char="▪"/>
            </a:pPr>
            <a:r>
              <a:rPr lang="es-ES" sz="2400" b="0" i="0" u="none" strike="noStrike" cap="none" dirty="0">
                <a:solidFill>
                  <a:srgbClr val="404040"/>
                </a:solidFill>
                <a:latin typeface="Arial"/>
                <a:ea typeface="Arial"/>
                <a:cs typeface="Arial"/>
                <a:sym typeface="Arial"/>
              </a:rPr>
              <a:t>Proyectos europeos para ayuda y promoción de acciones</a:t>
            </a:r>
          </a:p>
          <a:p>
            <a:pPr marL="288925" marR="0" lvl="1" indent="-288925" algn="just" rtl="0">
              <a:lnSpc>
                <a:spcPct val="90000"/>
              </a:lnSpc>
              <a:spcBef>
                <a:spcPts val="700"/>
              </a:spcBef>
              <a:spcAft>
                <a:spcPts val="0"/>
              </a:spcAft>
              <a:buClr>
                <a:srgbClr val="0068B3"/>
              </a:buClr>
              <a:buSzPct val="120000"/>
              <a:buFont typeface="Noto Sans Symbols"/>
              <a:buChar char="▪"/>
            </a:pPr>
            <a:r>
              <a:rPr lang="es-ES" sz="2400" b="0" i="0" u="none" strike="noStrike" cap="none" dirty="0">
                <a:solidFill>
                  <a:srgbClr val="404040"/>
                </a:solidFill>
                <a:latin typeface="Arial"/>
                <a:ea typeface="Arial"/>
                <a:cs typeface="Arial"/>
                <a:sym typeface="Arial"/>
              </a:rPr>
              <a:t>Ausencia de Madrid como actor, a pesar de su potencial y fuerza. </a:t>
            </a:r>
          </a:p>
          <a:p>
            <a:pPr marL="568325" marR="0" lvl="1" indent="-288925" algn="just" rtl="0">
              <a:lnSpc>
                <a:spcPct val="90000"/>
              </a:lnSpc>
              <a:spcBef>
                <a:spcPts val="400"/>
              </a:spcBef>
              <a:spcAft>
                <a:spcPts val="0"/>
              </a:spcAft>
              <a:buClr>
                <a:srgbClr val="0068B3"/>
              </a:buClr>
              <a:buSzPct val="25000"/>
              <a:buFont typeface="Arial"/>
              <a:buNone/>
            </a:pPr>
            <a:endParaRPr sz="2000" b="0" i="0" u="none" strike="noStrike" cap="none" dirty="0">
              <a:solidFill>
                <a:srgbClr val="595959"/>
              </a:solidFill>
              <a:latin typeface="Arial"/>
              <a:ea typeface="Arial"/>
              <a:cs typeface="Arial"/>
              <a:sym typeface="Arial"/>
            </a:endParaRPr>
          </a:p>
        </p:txBody>
      </p:sp>
    </p:spTree>
    <p:extLst>
      <p:ext uri="{BB962C8B-B14F-4D97-AF65-F5344CB8AC3E}">
        <p14:creationId xmlns:p14="http://schemas.microsoft.com/office/powerpoint/2010/main" val="2616405601"/>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0" y="0"/>
            <a:ext cx="9144000" cy="725488"/>
          </a:xfrm>
          <a:prstGeom prst="rect">
            <a:avLst/>
          </a:prstGeom>
          <a:noFill/>
          <a:ln>
            <a:noFill/>
          </a:ln>
        </p:spPr>
        <p:txBody>
          <a:bodyPr lIns="91425" tIns="45700" rIns="91425" bIns="45700" anchor="ctr" anchorCtr="0">
            <a:noAutofit/>
          </a:bodyPr>
          <a:lstStyle/>
          <a:p>
            <a:pPr marL="346075" marR="0" lvl="0" indent="-346075" algn="l" rtl="0">
              <a:spcBef>
                <a:spcPts val="0"/>
              </a:spcBef>
              <a:spcAft>
                <a:spcPts val="0"/>
              </a:spcAft>
              <a:buSzPct val="25000"/>
              <a:buNone/>
            </a:pPr>
            <a:r>
              <a:rPr lang="es-ES" sz="3200" b="0" i="0" u="none" strike="noStrike" cap="none" dirty="0">
                <a:solidFill>
                  <a:srgbClr val="575658"/>
                </a:solidFill>
                <a:effectLst/>
                <a:latin typeface="Arial"/>
                <a:ea typeface="Arial"/>
                <a:cs typeface="Arial"/>
                <a:sym typeface="Arial"/>
              </a:rPr>
              <a:t>   Cooperativas Existentes</a:t>
            </a:r>
          </a:p>
        </p:txBody>
      </p:sp>
      <p:pic>
        <p:nvPicPr>
          <p:cNvPr id="96" name="Shape 96"/>
          <p:cNvPicPr preferRelativeResize="0"/>
          <p:nvPr/>
        </p:nvPicPr>
        <p:blipFill rotWithShape="1">
          <a:blip r:embed="rId3">
            <a:alphaModFix/>
          </a:blip>
          <a:srcRect/>
          <a:stretch/>
        </p:blipFill>
        <p:spPr>
          <a:xfrm>
            <a:off x="949325" y="1501775"/>
            <a:ext cx="6624637" cy="5170487"/>
          </a:xfrm>
          <a:prstGeom prst="rect">
            <a:avLst/>
          </a:prstGeom>
          <a:noFill/>
          <a:ln>
            <a:noFill/>
          </a:ln>
        </p:spPr>
      </p:pic>
      <p:pic>
        <p:nvPicPr>
          <p:cNvPr id="97" name="Shape 97"/>
          <p:cNvPicPr preferRelativeResize="0"/>
          <p:nvPr/>
        </p:nvPicPr>
        <p:blipFill rotWithShape="1">
          <a:blip r:embed="rId4">
            <a:alphaModFix/>
          </a:blip>
          <a:srcRect/>
          <a:stretch/>
        </p:blipFill>
        <p:spPr>
          <a:xfrm>
            <a:off x="4643437" y="1196975"/>
            <a:ext cx="1728787" cy="862012"/>
          </a:xfrm>
          <a:prstGeom prst="rect">
            <a:avLst/>
          </a:prstGeom>
          <a:noFill/>
          <a:ln>
            <a:noFill/>
          </a:ln>
        </p:spPr>
      </p:pic>
      <p:pic>
        <p:nvPicPr>
          <p:cNvPr id="98" name="Shape 98"/>
          <p:cNvPicPr preferRelativeResize="0"/>
          <p:nvPr/>
        </p:nvPicPr>
        <p:blipFill rotWithShape="1">
          <a:blip r:embed="rId5">
            <a:alphaModFix/>
          </a:blip>
          <a:srcRect/>
          <a:stretch/>
        </p:blipFill>
        <p:spPr>
          <a:xfrm>
            <a:off x="6783388" y="2063750"/>
            <a:ext cx="1008062" cy="1008063"/>
          </a:xfrm>
          <a:prstGeom prst="rect">
            <a:avLst/>
          </a:prstGeom>
          <a:noFill/>
          <a:ln>
            <a:noFill/>
          </a:ln>
        </p:spPr>
      </p:pic>
      <p:pic>
        <p:nvPicPr>
          <p:cNvPr id="99" name="Shape 99"/>
          <p:cNvPicPr preferRelativeResize="0"/>
          <p:nvPr/>
        </p:nvPicPr>
        <p:blipFill rotWithShape="1">
          <a:blip r:embed="rId6">
            <a:alphaModFix/>
          </a:blip>
          <a:srcRect/>
          <a:stretch/>
        </p:blipFill>
        <p:spPr>
          <a:xfrm>
            <a:off x="3686175" y="5870575"/>
            <a:ext cx="1563687" cy="744537"/>
          </a:xfrm>
          <a:prstGeom prst="rect">
            <a:avLst/>
          </a:prstGeom>
          <a:noFill/>
          <a:ln>
            <a:noFill/>
          </a:ln>
        </p:spPr>
      </p:pic>
      <p:pic>
        <p:nvPicPr>
          <p:cNvPr id="100" name="Shape 100"/>
          <p:cNvPicPr preferRelativeResize="0"/>
          <p:nvPr/>
        </p:nvPicPr>
        <p:blipFill rotWithShape="1">
          <a:blip r:embed="rId7">
            <a:alphaModFix/>
          </a:blip>
          <a:srcRect/>
          <a:stretch/>
        </p:blipFill>
        <p:spPr>
          <a:xfrm>
            <a:off x="301625" y="1338262"/>
            <a:ext cx="1812924" cy="790575"/>
          </a:xfrm>
          <a:prstGeom prst="rect">
            <a:avLst/>
          </a:prstGeom>
          <a:noFill/>
          <a:ln>
            <a:noFill/>
          </a:ln>
        </p:spPr>
      </p:pic>
      <p:pic>
        <p:nvPicPr>
          <p:cNvPr id="102" name="Shape 102"/>
          <p:cNvPicPr preferRelativeResize="0"/>
          <p:nvPr/>
        </p:nvPicPr>
        <p:blipFill rotWithShape="1">
          <a:blip r:embed="rId8">
            <a:alphaModFix/>
          </a:blip>
          <a:srcRect/>
          <a:stretch/>
        </p:blipFill>
        <p:spPr>
          <a:xfrm>
            <a:off x="2700338" y="2420938"/>
            <a:ext cx="792162" cy="792162"/>
          </a:xfrm>
          <a:prstGeom prst="rect">
            <a:avLst/>
          </a:prstGeom>
          <a:noFill/>
          <a:ln>
            <a:noFill/>
          </a:ln>
        </p:spPr>
      </p:pic>
      <p:sp>
        <p:nvSpPr>
          <p:cNvPr id="103" name="Shape 103"/>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sp>
        <p:nvSpPr>
          <p:cNvPr id="104" name="Shape 104"/>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sp>
        <p:nvSpPr>
          <p:cNvPr id="105" name="Shape 105"/>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sp>
        <p:nvSpPr>
          <p:cNvPr id="106" name="Shape 106"/>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pic>
        <p:nvPicPr>
          <p:cNvPr id="107" name="Shape 107"/>
          <p:cNvPicPr preferRelativeResize="0"/>
          <p:nvPr/>
        </p:nvPicPr>
        <p:blipFill rotWithShape="1">
          <a:blip r:embed="rId9">
            <a:alphaModFix/>
          </a:blip>
          <a:srcRect/>
          <a:stretch/>
        </p:blipFill>
        <p:spPr>
          <a:xfrm>
            <a:off x="6156325" y="4076700"/>
            <a:ext cx="1295400" cy="400049"/>
          </a:xfrm>
          <a:prstGeom prst="rect">
            <a:avLst/>
          </a:prstGeom>
          <a:noFill/>
          <a:ln>
            <a:noFill/>
          </a:ln>
        </p:spPr>
      </p:pic>
      <p:pic>
        <p:nvPicPr>
          <p:cNvPr id="108" name="Shape 108"/>
          <p:cNvPicPr preferRelativeResize="0"/>
          <p:nvPr/>
        </p:nvPicPr>
        <p:blipFill rotWithShape="1">
          <a:blip r:embed="rId10">
            <a:alphaModFix/>
          </a:blip>
          <a:srcRect/>
          <a:stretch/>
        </p:blipFill>
        <p:spPr>
          <a:xfrm>
            <a:off x="2627313" y="1125537"/>
            <a:ext cx="1296986" cy="779462"/>
          </a:xfrm>
          <a:prstGeom prst="rect">
            <a:avLst/>
          </a:prstGeom>
          <a:noFill/>
          <a:ln>
            <a:noFill/>
          </a:ln>
        </p:spPr>
      </p:pic>
      <p:pic>
        <p:nvPicPr>
          <p:cNvPr id="109" name="Shape 109"/>
          <p:cNvPicPr preferRelativeResize="0"/>
          <p:nvPr/>
        </p:nvPicPr>
        <p:blipFill rotWithShape="1">
          <a:blip r:embed="rId11">
            <a:alphaModFix/>
          </a:blip>
          <a:srcRect/>
          <a:stretch/>
        </p:blipFill>
        <p:spPr>
          <a:xfrm>
            <a:off x="6084887" y="4652962"/>
            <a:ext cx="1562099" cy="703262"/>
          </a:xfrm>
          <a:prstGeom prst="rect">
            <a:avLst/>
          </a:prstGeom>
          <a:noFill/>
          <a:ln>
            <a:noFill/>
          </a:ln>
        </p:spPr>
      </p:pic>
      <p:sp>
        <p:nvSpPr>
          <p:cNvPr id="110" name="Shape 110"/>
          <p:cNvSpPr/>
          <p:nvPr/>
        </p:nvSpPr>
        <p:spPr>
          <a:xfrm>
            <a:off x="14922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sp>
        <p:nvSpPr>
          <p:cNvPr id="111" name="Shape 111"/>
          <p:cNvSpPr/>
          <p:nvPr/>
        </p:nvSpPr>
        <p:spPr>
          <a:xfrm>
            <a:off x="14922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imes New Roman"/>
              <a:ea typeface="Times New Roman"/>
              <a:cs typeface="Times New Roman"/>
              <a:sym typeface="Times New Roman"/>
            </a:endParaRPr>
          </a:p>
        </p:txBody>
      </p:sp>
      <p:pic>
        <p:nvPicPr>
          <p:cNvPr id="112" name="Shape 112"/>
          <p:cNvPicPr preferRelativeResize="0"/>
          <p:nvPr/>
        </p:nvPicPr>
        <p:blipFill rotWithShape="1">
          <a:blip r:embed="rId12">
            <a:alphaModFix/>
          </a:blip>
          <a:srcRect/>
          <a:stretch/>
        </p:blipFill>
        <p:spPr>
          <a:xfrm>
            <a:off x="3962400" y="2514600"/>
            <a:ext cx="1389063" cy="466725"/>
          </a:xfrm>
          <a:prstGeom prst="rect">
            <a:avLst/>
          </a:prstGeom>
          <a:noFill/>
          <a:ln>
            <a:noFill/>
          </a:ln>
        </p:spPr>
      </p:pic>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285456" y="3065463"/>
            <a:ext cx="742950" cy="742950"/>
          </a:xfrm>
          <a:prstGeom prst="rect">
            <a:avLst/>
          </a:prstGeom>
        </p:spPr>
      </p:pic>
    </p:spTree>
    <p:extLst>
      <p:ext uri="{BB962C8B-B14F-4D97-AF65-F5344CB8AC3E}">
        <p14:creationId xmlns:p14="http://schemas.microsoft.com/office/powerpoint/2010/main" val="3195739164"/>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buClr>
                <a:srgbClr val="38B6AB"/>
              </a:buClr>
            </a:pPr>
            <a:r>
              <a:rPr lang="es-ES" altLang="en-US" dirty="0">
                <a:effectLst/>
              </a:rPr>
              <a:t>   ¿Qué derechos tienen los socios? </a:t>
            </a:r>
          </a:p>
        </p:txBody>
      </p:sp>
      <p:sp>
        <p:nvSpPr>
          <p:cNvPr id="19459" name="Text Placeholder 2"/>
          <p:cNvSpPr txBox="1">
            <a:spLocks/>
          </p:cNvSpPr>
          <p:nvPr/>
        </p:nvSpPr>
        <p:spPr bwMode="auto">
          <a:xfrm>
            <a:off x="447675" y="838200"/>
            <a:ext cx="8229600" cy="5257800"/>
          </a:xfrm>
          <a:prstGeom prst="rect">
            <a:avLst/>
          </a:prstGeom>
          <a:noFill/>
          <a:ln w="9525">
            <a:noFill/>
            <a:miter lim="800000"/>
            <a:headEnd/>
            <a:tailEnd/>
          </a:ln>
        </p:spPr>
        <p:txBody>
          <a:bodyPr/>
          <a:lstStyle/>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Los socios, independientemente de la cantidad aportada, tienen derecho a un voto (todos por igual). </a:t>
            </a:r>
          </a:p>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Todos los que estén interesados, puede presentarse a los Órganos Sociales que rigen la cooperativa y participar activamente en los grupos de trabajo que permitirán sacarla a flote. </a:t>
            </a:r>
          </a:p>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Aquellos que únicamente quieran participar como consumidores o colaboradores, no están obligados a tener mayor participación. </a:t>
            </a:r>
          </a:p>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La cooperativa ofrecerá asimismo actividades de formación y divulgación a los socios (sobre aplicaciones prácticas de las EERR, sobre eficiencia y ahorro, sobre alternativas de consumo). </a:t>
            </a:r>
          </a:p>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Si decides dejar la cooperativa, te devolvemos tu aportación obligatoria (100 €). </a:t>
            </a:r>
          </a:p>
          <a:p>
            <a:pPr marL="288925" indent="-288925" algn="just">
              <a:spcBef>
                <a:spcPct val="20000"/>
              </a:spcBef>
              <a:buClr>
                <a:srgbClr val="38B6AB"/>
              </a:buClr>
              <a:buSzPct val="120000"/>
              <a:buFont typeface="Wingdings" pitchFamily="2" charset="2"/>
              <a:buChar char="§"/>
            </a:pPr>
            <a:r>
              <a:rPr lang="es-ES" altLang="en-US" sz="2000" dirty="0">
                <a:solidFill>
                  <a:srgbClr val="404040"/>
                </a:solidFill>
                <a:latin typeface="Arial" charset="0"/>
              </a:rPr>
              <a:t>Para el resto de derechos, nos afecta la misma regulación que a los demás. Puedes consultarla en la Oficina de Cambio de Suministro:</a:t>
            </a:r>
          </a:p>
          <a:p>
            <a:pPr marL="288925" indent="-288925" algn="just">
              <a:spcBef>
                <a:spcPct val="20000"/>
              </a:spcBef>
              <a:buClr>
                <a:srgbClr val="0068B3"/>
              </a:buClr>
              <a:buSzPct val="120000"/>
            </a:pPr>
            <a:r>
              <a:rPr lang="es-ES" altLang="en-US" sz="1100" dirty="0">
                <a:solidFill>
                  <a:srgbClr val="404040"/>
                </a:solidFill>
                <a:latin typeface="Arial" charset="0"/>
                <a:hlinkClick r:id="rId2"/>
              </a:rPr>
              <a:t> http://www.ocsum.es/index.php/centro-de-informacion-al-consumidor/informacion-de-interes-para-el-consumidor-de-electricidad</a:t>
            </a:r>
          </a:p>
          <a:p>
            <a:pPr marL="288925" indent="-288925">
              <a:spcBef>
                <a:spcPct val="20000"/>
              </a:spcBef>
              <a:buClr>
                <a:srgbClr val="0068B3"/>
              </a:buClr>
              <a:buSzPct val="120000"/>
              <a:buFont typeface="Wingdings" pitchFamily="2" charset="2"/>
              <a:buChar char="§"/>
            </a:pPr>
            <a:endParaRPr lang="en-US" altLang="en-US" sz="2200" dirty="0">
              <a:solidFill>
                <a:srgbClr val="404040"/>
              </a:solidFill>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buClr>
                <a:srgbClr val="38B6AB"/>
              </a:buClr>
            </a:pPr>
            <a:r>
              <a:rPr lang="es-ES" altLang="en-US" dirty="0">
                <a:effectLst/>
              </a:rPr>
              <a:t>   ¿Qué obligaciones tienen los socios? </a:t>
            </a:r>
          </a:p>
        </p:txBody>
      </p:sp>
      <p:sp>
        <p:nvSpPr>
          <p:cNvPr id="20483" name="Text Placeholder 2"/>
          <p:cNvSpPr txBox="1">
            <a:spLocks/>
          </p:cNvSpPr>
          <p:nvPr/>
        </p:nvSpPr>
        <p:spPr bwMode="auto">
          <a:xfrm>
            <a:off x="447675" y="838200"/>
            <a:ext cx="8229600" cy="5257800"/>
          </a:xfrm>
          <a:prstGeom prst="rect">
            <a:avLst/>
          </a:prstGeom>
          <a:noFill/>
          <a:ln w="9525">
            <a:noFill/>
            <a:miter lim="800000"/>
            <a:headEnd/>
            <a:tailEnd/>
          </a:ln>
        </p:spPr>
        <p:txBody>
          <a:bodyPr/>
          <a:lstStyle/>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Los socios están obligados a realizar la aportación obligatoria (100 €). Esta aportación nos permite cubrir vuestro consumo mensual. </a:t>
            </a:r>
          </a:p>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Por lo demás, aquellos socios que no formen parte de los órganos sociales o de los grupos de trabajo, sólo están obligados a pagar su consumo mensual u otros servicios que contraten a través de la cooperativa y a respetar las normas de convivencia entre los socios. </a:t>
            </a:r>
          </a:p>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Aquellos que participen en los órganos de dirección, han de cumplir los requisitos exigidos en el Capítulo 3º de nuestros Estatutos Sociales. </a:t>
            </a:r>
          </a:p>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Puedes descargar los EESS en este enlace:</a:t>
            </a:r>
            <a:endParaRPr lang="en-US" altLang="en-US" sz="2200" dirty="0">
              <a:solidFill>
                <a:srgbClr val="404040"/>
              </a:solidFill>
              <a:latin typeface="Arial" charset="0"/>
            </a:endParaRPr>
          </a:p>
          <a:p>
            <a:pPr marL="288925" indent="-288925" algn="just">
              <a:spcBef>
                <a:spcPct val="20000"/>
              </a:spcBef>
              <a:buClr>
                <a:srgbClr val="0068B3"/>
              </a:buClr>
              <a:buSzPct val="120000"/>
            </a:pPr>
            <a:r>
              <a:rPr lang="en-US" altLang="en-US" sz="1100" dirty="0">
                <a:solidFill>
                  <a:srgbClr val="404040"/>
                </a:solidFill>
                <a:latin typeface="Arial" charset="0"/>
                <a:hlinkClick r:id="rId2"/>
              </a:rPr>
              <a:t>http://lacorrientecoop.es/sobre-la-cooperativa/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defRPr/>
            </a:pPr>
            <a:r>
              <a:rPr lang="es-ES" dirty="0">
                <a:effectLst/>
              </a:rPr>
              <a:t>   Preguntas Frecuentes</a:t>
            </a:r>
            <a:endParaRPr lang="en-US" dirty="0">
              <a:effectLst/>
            </a:endParaRPr>
          </a:p>
        </p:txBody>
      </p:sp>
      <p:sp>
        <p:nvSpPr>
          <p:cNvPr id="21507" name="Text Placeholder 2"/>
          <p:cNvSpPr txBox="1">
            <a:spLocks/>
          </p:cNvSpPr>
          <p:nvPr/>
        </p:nvSpPr>
        <p:spPr bwMode="auto">
          <a:xfrm>
            <a:off x="447675" y="838200"/>
            <a:ext cx="8229600" cy="5257800"/>
          </a:xfrm>
          <a:prstGeom prst="rect">
            <a:avLst/>
          </a:prstGeom>
          <a:noFill/>
          <a:ln w="9525">
            <a:noFill/>
            <a:miter lim="800000"/>
            <a:headEnd/>
            <a:tailEnd/>
          </a:ln>
        </p:spPr>
        <p:txBody>
          <a:bodyPr/>
          <a:lstStyle/>
          <a:p>
            <a:pPr marL="288925" indent="-288925" algn="just">
              <a:spcBef>
                <a:spcPct val="20000"/>
              </a:spcBef>
              <a:buClr>
                <a:srgbClr val="38B6AB"/>
              </a:buClr>
              <a:buSzPct val="120000"/>
              <a:buFont typeface="Wingdings" pitchFamily="2" charset="2"/>
              <a:buChar char="§"/>
            </a:pPr>
            <a:r>
              <a:rPr lang="es-ES" altLang="en-US" sz="2200">
                <a:solidFill>
                  <a:srgbClr val="404040"/>
                </a:solidFill>
                <a:latin typeface="Arial" charset="0"/>
              </a:rPr>
              <a:t>¿Cuánto voy a tener que pagar? </a:t>
            </a:r>
            <a:r>
              <a:rPr lang="es-ES" altLang="en-US" sz="1600">
                <a:solidFill>
                  <a:srgbClr val="404040"/>
                </a:solidFill>
                <a:latin typeface="Arial" charset="0"/>
              </a:rPr>
              <a:t>Actualmente, para un consumidor doméstico, la energía sólo supone el 35% de su factura (el resto son costes regulados, incluidos en el término de potencia e impuestos), por lo que los márgenes de las empresas en este segmento son muy ajustados y el precio que te vamos a ofrecer es competitivo con los Comercializadores de Referencia (para clientes con el PVPC). </a:t>
            </a:r>
          </a:p>
          <a:p>
            <a:pPr marL="288925" indent="-288925" algn="just">
              <a:spcBef>
                <a:spcPct val="20000"/>
              </a:spcBef>
              <a:buClr>
                <a:srgbClr val="38B6AB"/>
              </a:buClr>
              <a:buSzPct val="120000"/>
            </a:pPr>
            <a:r>
              <a:rPr lang="es-ES" altLang="en-US" sz="1600">
                <a:solidFill>
                  <a:srgbClr val="404040"/>
                </a:solidFill>
                <a:latin typeface="Arial" charset="0"/>
              </a:rPr>
              <a:t>	Puedes calcular el coste de tu factura anual si metes tus datos para la empresa GoiEner en el siguiente comparador de la Comisión Nacional de los Mercados y la Competencia</a:t>
            </a:r>
            <a:r>
              <a:rPr lang="es-ES" altLang="en-US" sz="2200">
                <a:solidFill>
                  <a:srgbClr val="404040"/>
                </a:solidFill>
                <a:latin typeface="Arial" charset="0"/>
              </a:rPr>
              <a:t>. </a:t>
            </a:r>
          </a:p>
          <a:p>
            <a:pPr marL="288925" indent="-288925" algn="just">
              <a:spcBef>
                <a:spcPct val="20000"/>
              </a:spcBef>
              <a:buClr>
                <a:srgbClr val="0068B3"/>
              </a:buClr>
              <a:buSzPct val="120000"/>
            </a:pPr>
            <a:r>
              <a:rPr lang="en-US" altLang="en-US" sz="1100">
                <a:solidFill>
                  <a:srgbClr val="404040"/>
                </a:solidFill>
                <a:latin typeface="Arial" charset="0"/>
                <a:hlinkClick r:id="rId2"/>
              </a:rPr>
              <a:t>http://www.cnmc.es/es-es/energ%C3%ADa/consumidores/comparadordeofertasdeenerg%C3%ADa.aspx</a:t>
            </a:r>
            <a:r>
              <a:rPr lang="en-US" altLang="en-US" sz="1100">
                <a:solidFill>
                  <a:srgbClr val="404040"/>
                </a:solidFill>
                <a:latin typeface="Arial" charset="0"/>
              </a:rPr>
              <a:t> </a:t>
            </a:r>
          </a:p>
          <a:p>
            <a:pPr marL="288925" indent="-288925" algn="just">
              <a:spcBef>
                <a:spcPct val="20000"/>
              </a:spcBef>
              <a:buClr>
                <a:srgbClr val="38B6AB"/>
              </a:buClr>
              <a:buSzPct val="120000"/>
              <a:buFont typeface="Wingdings" pitchFamily="2" charset="2"/>
              <a:buChar char="§"/>
            </a:pPr>
            <a:r>
              <a:rPr lang="es-ES" altLang="en-US" sz="2200">
                <a:solidFill>
                  <a:srgbClr val="404040"/>
                </a:solidFill>
                <a:latin typeface="Arial" charset="0"/>
              </a:rPr>
              <a:t>¿Si me apunto ahora que no vendéis electricidad, tengo que volver a pagar después?</a:t>
            </a:r>
            <a:r>
              <a:rPr lang="es-ES" altLang="en-US" sz="2400">
                <a:solidFill>
                  <a:srgbClr val="404040"/>
                </a:solidFill>
                <a:latin typeface="Arial" charset="0"/>
              </a:rPr>
              <a:t> </a:t>
            </a:r>
            <a:r>
              <a:rPr lang="es-ES" altLang="en-US" sz="1600">
                <a:solidFill>
                  <a:srgbClr val="404040"/>
                </a:solidFill>
                <a:latin typeface="Arial" charset="0"/>
              </a:rPr>
              <a:t>Dado que aún no vendemos electricidad, todos los socios serán colaboradores hasta que podamos vender. En ese momento, haremos un conversión automática de todos los que quieran firmar un contrato de suministro. </a:t>
            </a:r>
          </a:p>
          <a:p>
            <a:pPr marL="288925" indent="-288925" algn="just">
              <a:spcBef>
                <a:spcPct val="20000"/>
              </a:spcBef>
              <a:buClr>
                <a:srgbClr val="38B6AB"/>
              </a:buClr>
              <a:buSzPct val="120000"/>
              <a:buFont typeface="Wingdings" pitchFamily="2" charset="2"/>
              <a:buChar char="§"/>
            </a:pPr>
            <a:r>
              <a:rPr lang="es-ES" altLang="en-US" sz="2200">
                <a:solidFill>
                  <a:srgbClr val="404040"/>
                </a:solidFill>
                <a:latin typeface="Arial" charset="0"/>
              </a:rPr>
              <a:t>¿Voy a tener que acudir a las Asambleas? </a:t>
            </a:r>
            <a:r>
              <a:rPr lang="es-ES" altLang="en-US" sz="1600">
                <a:solidFill>
                  <a:srgbClr val="404040"/>
                </a:solidFill>
                <a:latin typeface="Arial" charset="0"/>
              </a:rPr>
              <a:t>Sólo quiénes estén interesados han de participar en la gestión de la Cooperativa.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eaLnBrk="1" hangingPunct="1">
              <a:defRPr/>
            </a:pPr>
            <a:r>
              <a:rPr lang="en-US" dirty="0" err="1">
                <a:solidFill>
                  <a:schemeClr val="tx1">
                    <a:lumMod val="65000"/>
                    <a:lumOff val="35000"/>
                  </a:schemeClr>
                </a:solidFill>
                <a:effectLst/>
              </a:rPr>
              <a:t>Índice</a:t>
            </a:r>
            <a:endParaRPr lang="en-US" dirty="0">
              <a:solidFill>
                <a:schemeClr val="tx1">
                  <a:lumMod val="65000"/>
                  <a:lumOff val="35000"/>
                </a:schemeClr>
              </a:solidFill>
              <a:effectLst/>
            </a:endParaRPr>
          </a:p>
        </p:txBody>
      </p:sp>
      <p:sp>
        <p:nvSpPr>
          <p:cNvPr id="8195" name="Text Placeholder 2"/>
          <p:cNvSpPr>
            <a:spLocks noGrp="1"/>
          </p:cNvSpPr>
          <p:nvPr>
            <p:ph type="body" sz="quarter" idx="10"/>
          </p:nvPr>
        </p:nvSpPr>
        <p:spPr>
          <a:xfrm>
            <a:off x="447675" y="838200"/>
            <a:ext cx="8229600" cy="5257800"/>
          </a:xfrm>
        </p:spPr>
        <p:txBody>
          <a:bodyPr/>
          <a:lstStyle/>
          <a:p>
            <a:pPr eaLnBrk="1" hangingPunct="1">
              <a:buClr>
                <a:srgbClr val="38B6AB"/>
              </a:buClr>
              <a:buFont typeface="Wingdings" pitchFamily="2" charset="2"/>
              <a:buNone/>
            </a:pPr>
            <a:endParaRPr lang="en-US" altLang="es-ES_tradnl" dirty="0">
              <a:solidFill>
                <a:srgbClr val="FF0000"/>
              </a:solidFill>
            </a:endParaRPr>
          </a:p>
          <a:p>
            <a:pPr lvl="1" eaLnBrk="1" hangingPunct="1">
              <a:buClr>
                <a:srgbClr val="38B6AB"/>
              </a:buClr>
            </a:pPr>
            <a:r>
              <a:rPr lang="en-US" altLang="es-ES_tradnl" dirty="0"/>
              <a:t>¿</a:t>
            </a:r>
            <a:r>
              <a:rPr lang="en-US" altLang="es-ES_tradnl" dirty="0" err="1"/>
              <a:t>Quiénes</a:t>
            </a:r>
            <a:r>
              <a:rPr lang="en-US" altLang="es-ES_tradnl" dirty="0"/>
              <a:t> </a:t>
            </a:r>
            <a:r>
              <a:rPr lang="en-US" altLang="es-ES_tradnl" dirty="0" err="1"/>
              <a:t>somos</a:t>
            </a:r>
            <a:r>
              <a:rPr lang="en-US" altLang="es-ES_tradnl" dirty="0"/>
              <a:t>? </a:t>
            </a:r>
          </a:p>
          <a:p>
            <a:pPr lvl="1" eaLnBrk="1" hangingPunct="1">
              <a:buClr>
                <a:srgbClr val="38B6AB"/>
              </a:buClr>
            </a:pPr>
            <a:r>
              <a:rPr lang="en-US" altLang="es-ES_tradnl" dirty="0" err="1"/>
              <a:t>Objetivo</a:t>
            </a:r>
            <a:endParaRPr lang="en-US" altLang="es-ES_tradnl" dirty="0"/>
          </a:p>
          <a:p>
            <a:pPr lvl="1" eaLnBrk="1" hangingPunct="1">
              <a:buClr>
                <a:srgbClr val="38B6AB"/>
              </a:buClr>
            </a:pPr>
            <a:r>
              <a:rPr lang="en-US" altLang="es-ES_tradnl" dirty="0"/>
              <a:t>¿</a:t>
            </a:r>
            <a:r>
              <a:rPr lang="en-US" altLang="es-ES_tradnl" dirty="0" err="1"/>
              <a:t>Qué</a:t>
            </a:r>
            <a:r>
              <a:rPr lang="en-US" altLang="es-ES_tradnl" dirty="0"/>
              <a:t> </a:t>
            </a:r>
            <a:r>
              <a:rPr lang="en-US" altLang="es-ES_tradnl" dirty="0" err="1"/>
              <a:t>necesitamos</a:t>
            </a:r>
            <a:r>
              <a:rPr lang="en-US" altLang="es-ES_tradnl" dirty="0"/>
              <a:t>?</a:t>
            </a:r>
          </a:p>
          <a:p>
            <a:pPr lvl="1" eaLnBrk="1" hangingPunct="1">
              <a:buClr>
                <a:srgbClr val="38B6AB"/>
              </a:buClr>
            </a:pPr>
            <a:r>
              <a:rPr lang="en-US" altLang="es-ES_tradnl" dirty="0"/>
              <a:t>¿</a:t>
            </a:r>
            <a:r>
              <a:rPr lang="en-US" altLang="es-ES_tradnl" dirty="0" err="1"/>
              <a:t>Qué</a:t>
            </a:r>
            <a:r>
              <a:rPr lang="en-US" altLang="es-ES_tradnl" dirty="0"/>
              <a:t> </a:t>
            </a:r>
            <a:r>
              <a:rPr lang="en-US" altLang="es-ES_tradnl" dirty="0" err="1"/>
              <a:t>vamos</a:t>
            </a:r>
            <a:r>
              <a:rPr lang="en-US" altLang="es-ES_tradnl" dirty="0"/>
              <a:t> a </a:t>
            </a:r>
            <a:r>
              <a:rPr lang="en-US" altLang="es-ES_tradnl" dirty="0" err="1"/>
              <a:t>hacer</a:t>
            </a:r>
            <a:r>
              <a:rPr lang="en-US" altLang="es-ES_tradnl" dirty="0"/>
              <a:t>?</a:t>
            </a:r>
          </a:p>
          <a:p>
            <a:pPr lvl="1" eaLnBrk="1" hangingPunct="1">
              <a:buClr>
                <a:srgbClr val="38B6AB"/>
              </a:buClr>
            </a:pPr>
            <a:r>
              <a:rPr lang="es-ES" dirty="0"/>
              <a:t>Acuerdo de Comercialización</a:t>
            </a:r>
          </a:p>
          <a:p>
            <a:pPr lvl="1" eaLnBrk="1" hangingPunct="1">
              <a:buClr>
                <a:srgbClr val="38B6AB"/>
              </a:buClr>
            </a:pPr>
            <a:r>
              <a:rPr lang="es-ES" altLang="es-ES_tradnl" dirty="0"/>
              <a:t>Funcionamiento del Mercado Eléctrico Español</a:t>
            </a:r>
          </a:p>
          <a:p>
            <a:pPr lvl="1" eaLnBrk="1" hangingPunct="1">
              <a:buClr>
                <a:srgbClr val="38B6AB"/>
              </a:buClr>
            </a:pPr>
            <a:r>
              <a:rPr lang="es-ES" altLang="es-ES_tradnl" dirty="0"/>
              <a:t>Situación del Mercado Minorista </a:t>
            </a:r>
          </a:p>
          <a:p>
            <a:pPr lvl="1" eaLnBrk="1" hangingPunct="1">
              <a:buClr>
                <a:srgbClr val="38B6AB"/>
              </a:buClr>
            </a:pPr>
            <a:r>
              <a:rPr lang="es-ES" altLang="es-ES_tradnl" dirty="0"/>
              <a:t>Contexto Actual </a:t>
            </a:r>
            <a:endParaRPr lang="es-ES" dirty="0"/>
          </a:p>
          <a:p>
            <a:pPr lvl="1" eaLnBrk="1" hangingPunct="1">
              <a:buClr>
                <a:srgbClr val="38B6AB"/>
              </a:buClr>
            </a:pPr>
            <a:r>
              <a:rPr lang="es-ES" altLang="es-ES_tradnl" dirty="0"/>
              <a:t>¿Qué derechos tienen los socios? </a:t>
            </a:r>
          </a:p>
          <a:p>
            <a:pPr lvl="1" eaLnBrk="1" hangingPunct="1">
              <a:buClr>
                <a:srgbClr val="38B6AB"/>
              </a:buClr>
            </a:pPr>
            <a:r>
              <a:rPr lang="es-ES" altLang="en-US" dirty="0"/>
              <a:t>¿Qué obligaciones tienen los socios?</a:t>
            </a:r>
          </a:p>
          <a:p>
            <a:pPr lvl="1" eaLnBrk="1" hangingPunct="1">
              <a:buClr>
                <a:srgbClr val="38B6AB"/>
              </a:buClr>
            </a:pPr>
            <a:r>
              <a:rPr lang="es-ES" dirty="0"/>
              <a:t>Preguntas Frecuentes</a:t>
            </a:r>
            <a:r>
              <a:rPr lang="es-ES" altLang="en-US" dirty="0"/>
              <a:t> </a:t>
            </a:r>
            <a:endParaRPr lang="en-US" altLang="es-ES_tradnl" dirty="0">
              <a:solidFill>
                <a:srgbClr val="FF0000"/>
              </a:solidFill>
            </a:endParaRPr>
          </a:p>
          <a:p>
            <a:pPr eaLnBrk="1" hangingPunct="1">
              <a:buFont typeface="Wingdings" pitchFamily="2" charset="2"/>
              <a:buNone/>
            </a:pPr>
            <a:endParaRPr lang="en-US" altLang="es-ES_trad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dirty="0">
                <a:effectLst/>
              </a:rPr>
              <a:t>   Preguntas Frecuentes</a:t>
            </a:r>
            <a:endParaRPr lang="en-US" dirty="0">
              <a:effectLst/>
            </a:endParaRPr>
          </a:p>
        </p:txBody>
      </p:sp>
      <p:sp>
        <p:nvSpPr>
          <p:cNvPr id="22531" name="Text Placeholder 2"/>
          <p:cNvSpPr txBox="1">
            <a:spLocks/>
          </p:cNvSpPr>
          <p:nvPr/>
        </p:nvSpPr>
        <p:spPr bwMode="auto">
          <a:xfrm>
            <a:off x="447675" y="838200"/>
            <a:ext cx="8229600" cy="5257800"/>
          </a:xfrm>
          <a:prstGeom prst="rect">
            <a:avLst/>
          </a:prstGeom>
          <a:noFill/>
          <a:ln w="9525">
            <a:noFill/>
            <a:miter lim="800000"/>
            <a:headEnd/>
            <a:tailEnd/>
          </a:ln>
        </p:spPr>
        <p:txBody>
          <a:bodyPr/>
          <a:lstStyle/>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¿Hay riesgo de que me corten la luz? </a:t>
            </a:r>
            <a:r>
              <a:rPr lang="es-ES" altLang="en-US" sz="1600" dirty="0">
                <a:solidFill>
                  <a:srgbClr val="404040"/>
                </a:solidFill>
                <a:latin typeface="Arial" charset="0"/>
              </a:rPr>
              <a:t>La gestión física y comercial de la energía está separada, de manera que son los distribuidores quienes se encargan de garantizar que te llegue la luz a casa. En ese sentido, tener contratado a un comercializador o a otro, no afecta en absoluto a tu seguridad de suministro. Puedes consultar cuál es tu distribuidor mirando tu última factura (Referencia de Contrato de Acceso, dentro de Datos del Contrato). </a:t>
            </a:r>
          </a:p>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¿Cómo me cambio de comercializador?</a:t>
            </a:r>
            <a:r>
              <a:rPr lang="es-ES" altLang="en-US" sz="2400" dirty="0">
                <a:solidFill>
                  <a:srgbClr val="404040"/>
                </a:solidFill>
                <a:latin typeface="Arial" charset="0"/>
              </a:rPr>
              <a:t> </a:t>
            </a:r>
            <a:r>
              <a:rPr lang="es-ES" altLang="en-US" sz="1600" dirty="0">
                <a:solidFill>
                  <a:srgbClr val="404040"/>
                </a:solidFill>
                <a:latin typeface="Arial" charset="0"/>
              </a:rPr>
              <a:t>El proceso de cambio de suministro está regulado por Real Decreto 1435/2002, de 27 de diciembre y se gestiona de manera automática. Una vez nos des tus datos, nos ocupamos de las gestiones con el distribuidor, para que, en un mes y medio y sin coste alguno*, tengas un nuevo comercializador en casa. </a:t>
            </a:r>
          </a:p>
          <a:p>
            <a:pPr marL="288925" indent="-288925">
              <a:spcBef>
                <a:spcPct val="20000"/>
              </a:spcBef>
              <a:buClr>
                <a:srgbClr val="0068B3"/>
              </a:buClr>
              <a:buSzPct val="120000"/>
            </a:pPr>
            <a:endParaRPr lang="es-ES" altLang="en-US" sz="1100" dirty="0">
              <a:solidFill>
                <a:srgbClr val="404040"/>
              </a:solidFill>
              <a:latin typeface="Arial" charset="0"/>
            </a:endParaRPr>
          </a:p>
          <a:p>
            <a:pPr marL="288925" indent="-288925" algn="just">
              <a:spcBef>
                <a:spcPct val="20000"/>
              </a:spcBef>
              <a:buClr>
                <a:srgbClr val="38B6AB"/>
              </a:buClr>
              <a:buSzPct val="120000"/>
              <a:buFont typeface="Wingdings" pitchFamily="2" charset="2"/>
              <a:buChar char="§"/>
            </a:pPr>
            <a:r>
              <a:rPr lang="es-ES" altLang="en-US" sz="2200" dirty="0">
                <a:solidFill>
                  <a:srgbClr val="404040"/>
                </a:solidFill>
                <a:latin typeface="Arial" charset="0"/>
              </a:rPr>
              <a:t>¿Cómo se demuestra que la energía es renovable? </a:t>
            </a:r>
            <a:r>
              <a:rPr lang="es-ES" altLang="en-US" sz="1600" dirty="0">
                <a:solidFill>
                  <a:srgbClr val="404040"/>
                </a:solidFill>
                <a:latin typeface="Arial" charset="0"/>
              </a:rPr>
              <a:t>Actualmente, existe un sistema de etiquetado de la electricidad, que permite conocer su origen (Garantías de Origen). Éstas acreditan que una cantidad concreta de energía ha sido producida mediante renovables. La Corriente, del mismo modo que la mayor parte de las cooperativas eléctricas, compra estos certificados a los productores renovables y garantiza que toda la energía que llega a tu hogar sea de origen renovable.</a:t>
            </a:r>
            <a:r>
              <a:rPr lang="en-US" altLang="en-US" sz="1600" dirty="0">
                <a:solidFill>
                  <a:srgbClr val="404040"/>
                </a:solidFill>
                <a:latin typeface="Arial" charset="0"/>
              </a:rPr>
              <a:t> </a:t>
            </a:r>
          </a:p>
        </p:txBody>
      </p:sp>
      <p:sp>
        <p:nvSpPr>
          <p:cNvPr id="4" name="3 CuadroTexto"/>
          <p:cNvSpPr txBox="1"/>
          <p:nvPr/>
        </p:nvSpPr>
        <p:spPr>
          <a:xfrm>
            <a:off x="533400" y="6019800"/>
            <a:ext cx="6781800" cy="254000"/>
          </a:xfrm>
          <a:prstGeom prst="rect">
            <a:avLst/>
          </a:prstGeom>
          <a:noFill/>
        </p:spPr>
        <p:txBody>
          <a:bodyPr>
            <a:spAutoFit/>
          </a:bodyPr>
          <a:lstStyle/>
          <a:p>
            <a:pPr>
              <a:defRPr/>
            </a:pPr>
            <a:r>
              <a:rPr lang="es-ES" sz="1050" dirty="0">
                <a:latin typeface="+mn-lt"/>
              </a:rPr>
              <a:t>Siempre que tu actual contrato no incluya clausulas de permanencia</a:t>
            </a:r>
            <a:endParaRPr lang="en-US" sz="105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indent="0" eaLnBrk="1" hangingPunct="1">
              <a:buSzPct val="25000"/>
              <a:defRPr/>
            </a:pPr>
            <a:r>
              <a:rPr lang="en-US" dirty="0">
                <a:solidFill>
                  <a:schemeClr val="tx1">
                    <a:lumMod val="65000"/>
                    <a:lumOff val="35000"/>
                  </a:schemeClr>
                </a:solidFill>
                <a:effectLst/>
              </a:rPr>
              <a:t>¿</a:t>
            </a:r>
            <a:r>
              <a:rPr lang="en-US" dirty="0" err="1">
                <a:solidFill>
                  <a:schemeClr val="tx1">
                    <a:lumMod val="65000"/>
                    <a:lumOff val="35000"/>
                  </a:schemeClr>
                </a:solidFill>
                <a:effectLst/>
              </a:rPr>
              <a:t>Quienes</a:t>
            </a:r>
            <a:r>
              <a:rPr lang="en-US" dirty="0">
                <a:solidFill>
                  <a:schemeClr val="tx1">
                    <a:lumMod val="65000"/>
                    <a:lumOff val="35000"/>
                  </a:schemeClr>
                </a:solidFill>
                <a:effectLst/>
              </a:rPr>
              <a:t> </a:t>
            </a:r>
            <a:r>
              <a:rPr lang="en-US" dirty="0" err="1">
                <a:solidFill>
                  <a:schemeClr val="tx1">
                    <a:lumMod val="65000"/>
                    <a:lumOff val="35000"/>
                  </a:schemeClr>
                </a:solidFill>
                <a:effectLst/>
              </a:rPr>
              <a:t>somos</a:t>
            </a:r>
            <a:r>
              <a:rPr lang="en-US" dirty="0">
                <a:solidFill>
                  <a:schemeClr val="tx1">
                    <a:lumMod val="65000"/>
                    <a:lumOff val="35000"/>
                  </a:schemeClr>
                </a:solidFill>
                <a:effectLst/>
              </a:rPr>
              <a:t>?</a:t>
            </a:r>
          </a:p>
        </p:txBody>
      </p:sp>
      <p:sp>
        <p:nvSpPr>
          <p:cNvPr id="8195" name="Text Placeholder 2"/>
          <p:cNvSpPr txBox="1">
            <a:spLocks/>
          </p:cNvSpPr>
          <p:nvPr/>
        </p:nvSpPr>
        <p:spPr bwMode="auto">
          <a:xfrm>
            <a:off x="447675" y="838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a:defRPr>
                <a:solidFill>
                  <a:schemeClr val="tx1"/>
                </a:solidFill>
                <a:latin typeface="Times New Roman" charset="0"/>
                <a:ea typeface="Arial" charset="0"/>
                <a:cs typeface="Arial" charset="0"/>
              </a:defRPr>
            </a:lvl1pPr>
            <a:lvl2pPr marL="568325" indent="-279400">
              <a:defRPr>
                <a:solidFill>
                  <a:schemeClr val="tx1"/>
                </a:solidFill>
                <a:latin typeface="Times New Roman" charset="0"/>
                <a:ea typeface="Arial" charset="0"/>
                <a:cs typeface="Arial" charset="0"/>
              </a:defRPr>
            </a:lvl2pPr>
            <a:lvl3pPr marL="1143000" indent="-228600">
              <a:defRPr>
                <a:solidFill>
                  <a:schemeClr val="tx1"/>
                </a:solidFill>
                <a:latin typeface="Times New Roman" charset="0"/>
                <a:ea typeface="Arial" charset="0"/>
                <a:cs typeface="Arial" charset="0"/>
              </a:defRPr>
            </a:lvl3pPr>
            <a:lvl4pPr marL="1600200" indent="-228600">
              <a:defRPr>
                <a:solidFill>
                  <a:schemeClr val="tx1"/>
                </a:solidFill>
                <a:latin typeface="Times New Roman" charset="0"/>
                <a:ea typeface="Arial" charset="0"/>
                <a:cs typeface="Arial" charset="0"/>
              </a:defRPr>
            </a:lvl4pPr>
            <a:lvl5pPr marL="2057400" indent="-228600">
              <a:defRPr>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a:solidFill>
                  <a:schemeClr val="tx1"/>
                </a:solidFill>
                <a:latin typeface="Times New Roman" charset="0"/>
                <a:ea typeface="Arial" charset="0"/>
                <a:cs typeface="Arial" charset="0"/>
              </a:defRPr>
            </a:lvl9pPr>
          </a:lstStyle>
          <a:p>
            <a:pPr>
              <a:spcBef>
                <a:spcPct val="20000"/>
              </a:spcBef>
              <a:buClr>
                <a:srgbClr val="0068B3"/>
              </a:buClr>
              <a:buSzPct val="120000"/>
              <a:buFont typeface="Wingdings" charset="2"/>
              <a:buChar char="§"/>
            </a:pPr>
            <a:r>
              <a:rPr lang="es-ES" altLang="en-US" sz="2200">
                <a:solidFill>
                  <a:srgbClr val="404040"/>
                </a:solidFill>
                <a:latin typeface="Arial" charset="0"/>
              </a:rPr>
              <a:t>Una Cooperativa de consumidores eléctricos en Madrid (en constitución), a la imagen de las ya existentes (SomEnergia, GoiEner,etc).</a:t>
            </a:r>
          </a:p>
          <a:p>
            <a:pPr lvl="1">
              <a:spcBef>
                <a:spcPct val="20000"/>
              </a:spcBef>
              <a:buClr>
                <a:srgbClr val="0068B3"/>
              </a:buClr>
              <a:buSzPct val="110000"/>
              <a:buFont typeface="Arial" charset="0"/>
              <a:buChar char="•"/>
            </a:pPr>
            <a:r>
              <a:rPr lang="es-ES" altLang="en-US" sz="2000">
                <a:solidFill>
                  <a:srgbClr val="595959"/>
                </a:solidFill>
                <a:latin typeface="Arial" charset="0"/>
              </a:rPr>
              <a:t>Queremos defender a los consumidores: los socios se convierten en copropietarios de su suministro eléctrico (1 socio = 1 voto). </a:t>
            </a:r>
          </a:p>
          <a:p>
            <a:pPr>
              <a:spcBef>
                <a:spcPct val="20000"/>
              </a:spcBef>
              <a:buClr>
                <a:srgbClr val="0068B3"/>
              </a:buClr>
              <a:buSzPct val="120000"/>
              <a:buFont typeface="Wingdings" charset="2"/>
              <a:buChar char="§"/>
            </a:pPr>
            <a:r>
              <a:rPr lang="es-ES" altLang="en-US" sz="2200">
                <a:solidFill>
                  <a:srgbClr val="404040"/>
                </a:solidFill>
                <a:latin typeface="Arial" charset="0"/>
              </a:rPr>
              <a:t>Consideramos que el suministro eléctrico es un servicio indispensable y queremos darle una respuesta diferente:</a:t>
            </a:r>
          </a:p>
          <a:p>
            <a:pPr lvl="1">
              <a:spcBef>
                <a:spcPct val="20000"/>
              </a:spcBef>
              <a:buClr>
                <a:srgbClr val="0068B3"/>
              </a:buClr>
              <a:buSzPct val="110000"/>
              <a:buFont typeface="Arial" charset="0"/>
              <a:buChar char="•"/>
            </a:pPr>
            <a:r>
              <a:rPr lang="es-ES" altLang="en-US" sz="2000">
                <a:solidFill>
                  <a:srgbClr val="595959"/>
                </a:solidFill>
                <a:latin typeface="Arial" charset="0"/>
              </a:rPr>
              <a:t>Energía 100% renovable</a:t>
            </a:r>
          </a:p>
          <a:p>
            <a:pPr lvl="1">
              <a:spcBef>
                <a:spcPct val="20000"/>
              </a:spcBef>
              <a:buClr>
                <a:srgbClr val="0068B3"/>
              </a:buClr>
              <a:buSzPct val="110000"/>
              <a:buFont typeface="Arial" charset="0"/>
              <a:buChar char="•"/>
            </a:pPr>
            <a:r>
              <a:rPr lang="es-ES" altLang="en-US" sz="2000">
                <a:solidFill>
                  <a:srgbClr val="595959"/>
                </a:solidFill>
                <a:latin typeface="Arial" charset="0"/>
              </a:rPr>
              <a:t>Sin ánimo de lucro</a:t>
            </a:r>
          </a:p>
          <a:p>
            <a:pPr lvl="1">
              <a:spcBef>
                <a:spcPct val="20000"/>
              </a:spcBef>
              <a:buClr>
                <a:srgbClr val="0068B3"/>
              </a:buClr>
              <a:buSzPct val="110000"/>
              <a:buFont typeface="Arial" charset="0"/>
              <a:buChar char="•"/>
            </a:pPr>
            <a:r>
              <a:rPr lang="es-ES" altLang="en-US" sz="2000">
                <a:solidFill>
                  <a:srgbClr val="595959"/>
                </a:solidFill>
                <a:latin typeface="Arial" charset="0"/>
              </a:rPr>
              <a:t>Promover el ahorro y la eficiencia energética</a:t>
            </a:r>
          </a:p>
          <a:p>
            <a:pPr lvl="1">
              <a:spcBef>
                <a:spcPct val="20000"/>
              </a:spcBef>
              <a:buClr>
                <a:srgbClr val="0068B3"/>
              </a:buClr>
              <a:buSzPct val="110000"/>
              <a:buFont typeface="Arial" charset="0"/>
              <a:buChar char="•"/>
            </a:pPr>
            <a:r>
              <a:rPr lang="es-ES" altLang="en-US" sz="2000">
                <a:solidFill>
                  <a:srgbClr val="595959"/>
                </a:solidFill>
                <a:latin typeface="Arial" charset="0"/>
              </a:rPr>
              <a:t>Compromiso con la comunidad</a:t>
            </a:r>
          </a:p>
          <a:p>
            <a:pPr lvl="1">
              <a:spcBef>
                <a:spcPct val="20000"/>
              </a:spcBef>
              <a:buClr>
                <a:srgbClr val="0068B3"/>
              </a:buClr>
              <a:buSzPct val="110000"/>
              <a:buFont typeface="Arial" charset="0"/>
              <a:buNone/>
            </a:pPr>
            <a:endParaRPr lang="es-ES" altLang="en-US" sz="2000">
              <a:solidFill>
                <a:srgbClr val="595959"/>
              </a:solidFill>
              <a:latin typeface="Arial" charset="0"/>
            </a:endParaRPr>
          </a:p>
          <a:p>
            <a:pPr lvl="1">
              <a:spcBef>
                <a:spcPct val="20000"/>
              </a:spcBef>
              <a:buClr>
                <a:srgbClr val="0068B3"/>
              </a:buClr>
              <a:buSzPct val="110000"/>
              <a:buFont typeface="Arial" charset="0"/>
              <a:buNone/>
            </a:pPr>
            <a:r>
              <a:rPr lang="es-ES" altLang="en-US" sz="2000">
                <a:solidFill>
                  <a:srgbClr val="595959"/>
                </a:solidFill>
                <a:latin typeface="Arial" charset="0"/>
              </a:rPr>
              <a:t>Puedes ver más información en nuestra Web:</a:t>
            </a:r>
          </a:p>
          <a:p>
            <a:pPr lvl="1">
              <a:spcBef>
                <a:spcPct val="20000"/>
              </a:spcBef>
              <a:buClr>
                <a:srgbClr val="0068B3"/>
              </a:buClr>
              <a:buSzPct val="110000"/>
              <a:buFont typeface="Arial" charset="0"/>
              <a:buNone/>
            </a:pPr>
            <a:r>
              <a:rPr lang="es-ES" altLang="en-US" sz="2000">
                <a:solidFill>
                  <a:srgbClr val="595959"/>
                </a:solidFill>
                <a:latin typeface="Arial" charset="0"/>
                <a:hlinkClick r:id="rId2"/>
              </a:rPr>
              <a:t>http://lacorrientecoop.es/</a:t>
            </a:r>
            <a:r>
              <a:rPr lang="es-ES" altLang="en-US" sz="2000">
                <a:solidFill>
                  <a:srgbClr val="595959"/>
                </a:solidFill>
                <a:latin typeface="Arial" charset="0"/>
              </a:rPr>
              <a:t> </a:t>
            </a:r>
          </a:p>
        </p:txBody>
      </p:sp>
    </p:spTree>
    <p:extLst>
      <p:ext uri="{BB962C8B-B14F-4D97-AF65-F5344CB8AC3E}">
        <p14:creationId xmlns:p14="http://schemas.microsoft.com/office/powerpoint/2010/main" val="170618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   </a:t>
            </a:r>
            <a:r>
              <a:rPr lang="es-ES" dirty="0">
                <a:solidFill>
                  <a:schemeClr val="tx1">
                    <a:lumMod val="65000"/>
                    <a:lumOff val="35000"/>
                  </a:schemeClr>
                </a:solidFill>
                <a:effectLst/>
              </a:rPr>
              <a:t>Objetivo</a:t>
            </a:r>
          </a:p>
        </p:txBody>
      </p:sp>
      <p:sp>
        <p:nvSpPr>
          <p:cNvPr id="3" name="2 Marcador de texto"/>
          <p:cNvSpPr>
            <a:spLocks noGrp="1"/>
          </p:cNvSpPr>
          <p:nvPr>
            <p:ph type="body" sz="quarter" idx="10"/>
          </p:nvPr>
        </p:nvSpPr>
        <p:spPr/>
        <p:txBody>
          <a:bodyPr/>
          <a:lstStyle/>
          <a:p>
            <a:pPr marL="288925" lvl="1" indent="-288925" algn="just">
              <a:buSzPct val="120000"/>
              <a:buFont typeface="Wingdings" pitchFamily="2" charset="2"/>
              <a:buChar char="§"/>
              <a:defRPr/>
            </a:pPr>
            <a:r>
              <a:rPr lang="es-ES" sz="2200" dirty="0">
                <a:solidFill>
                  <a:srgbClr val="404040"/>
                </a:solidFill>
              </a:rPr>
              <a:t>Eliminar un intermediario de la cadena de suministro y, con ello obtener mayor control sobre sus decisiones de consumo</a:t>
            </a:r>
          </a:p>
          <a:p>
            <a:pPr marL="288925" lvl="1" indent="-288925" algn="just">
              <a:buSzPct val="120000"/>
              <a:buFont typeface="Wingdings" pitchFamily="2" charset="2"/>
              <a:buChar char="§"/>
              <a:defRPr/>
            </a:pPr>
            <a:r>
              <a:rPr lang="es-ES" sz="2200" dirty="0">
                <a:solidFill>
                  <a:srgbClr val="404040"/>
                </a:solidFill>
              </a:rPr>
              <a:t>Promover una nueva mentalidad de consumo centrada en la reducción de los recursos empleados y los residuos generados.</a:t>
            </a:r>
          </a:p>
          <a:p>
            <a:pPr marL="288925" lvl="1" indent="-288925" algn="just">
              <a:buSzPct val="120000"/>
              <a:buFont typeface="Wingdings" pitchFamily="2" charset="2"/>
              <a:buChar char="§"/>
              <a:defRPr/>
            </a:pPr>
            <a:r>
              <a:rPr lang="es-ES" sz="2200" dirty="0">
                <a:solidFill>
                  <a:srgbClr val="404040"/>
                </a:solidFill>
              </a:rPr>
              <a:t>Retomar parte de nuestro poder en la sociedad mediante la única fuerza que los mercados nos reconocen: nuestro consumo.</a:t>
            </a:r>
          </a:p>
          <a:p>
            <a:pPr marL="288925" lvl="1" indent="-288925" algn="just">
              <a:buSzPct val="120000"/>
              <a:buFont typeface="Wingdings" pitchFamily="2" charset="2"/>
              <a:buChar char="§"/>
              <a:defRPr/>
            </a:pPr>
            <a:r>
              <a:rPr lang="es-ES" sz="2200" dirty="0">
                <a:solidFill>
                  <a:srgbClr val="404040"/>
                </a:solidFill>
              </a:rPr>
              <a:t>A pesar del carácter nacional del mercado eléctrico, remarcar el carácter local de la cooperativa, promoviendo iniciativas cuyo impacto recaiga en los barrios que la acogen.</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indent="0" eaLnBrk="1" hangingPunct="1">
              <a:defRPr/>
            </a:pPr>
            <a:r>
              <a:rPr lang="en-US" dirty="0">
                <a:solidFill>
                  <a:schemeClr val="tx1">
                    <a:lumMod val="65000"/>
                    <a:lumOff val="35000"/>
                  </a:schemeClr>
                </a:solidFill>
                <a:effectLst/>
              </a:rPr>
              <a:t>¿</a:t>
            </a:r>
            <a:r>
              <a:rPr lang="en-US" dirty="0" err="1">
                <a:solidFill>
                  <a:schemeClr val="tx1">
                    <a:lumMod val="65000"/>
                    <a:lumOff val="35000"/>
                  </a:schemeClr>
                </a:solidFill>
                <a:effectLst/>
              </a:rPr>
              <a:t>Qué</a:t>
            </a:r>
            <a:r>
              <a:rPr lang="en-US" dirty="0">
                <a:solidFill>
                  <a:schemeClr val="tx1">
                    <a:lumMod val="65000"/>
                    <a:lumOff val="35000"/>
                  </a:schemeClr>
                </a:solidFill>
                <a:effectLst/>
              </a:rPr>
              <a:t> </a:t>
            </a:r>
            <a:r>
              <a:rPr lang="en-US" dirty="0" err="1">
                <a:solidFill>
                  <a:schemeClr val="tx1">
                    <a:lumMod val="65000"/>
                    <a:lumOff val="35000"/>
                  </a:schemeClr>
                </a:solidFill>
                <a:effectLst/>
              </a:rPr>
              <a:t>necesitamos</a:t>
            </a:r>
            <a:r>
              <a:rPr lang="en-US" dirty="0">
                <a:solidFill>
                  <a:schemeClr val="tx1">
                    <a:lumMod val="65000"/>
                    <a:lumOff val="35000"/>
                  </a:schemeClr>
                </a:solidFill>
                <a:effectLst/>
              </a:rPr>
              <a:t>?</a:t>
            </a:r>
          </a:p>
        </p:txBody>
      </p:sp>
      <p:sp>
        <p:nvSpPr>
          <p:cNvPr id="9219" name="Text Placeholder 2"/>
          <p:cNvSpPr txBox="1">
            <a:spLocks/>
          </p:cNvSpPr>
          <p:nvPr/>
        </p:nvSpPr>
        <p:spPr bwMode="auto">
          <a:xfrm>
            <a:off x="447675" y="838200"/>
            <a:ext cx="8229600" cy="5257800"/>
          </a:xfrm>
          <a:prstGeom prst="rect">
            <a:avLst/>
          </a:prstGeom>
          <a:noFill/>
          <a:ln w="9525">
            <a:noFill/>
            <a:miter lim="800000"/>
            <a:headEnd/>
            <a:tailEnd/>
          </a:ln>
        </p:spPr>
        <p:txBody>
          <a:bodyPr/>
          <a:lstStyle/>
          <a:p>
            <a:pPr marL="288925" indent="-288925" algn="just">
              <a:spcBef>
                <a:spcPct val="20000"/>
              </a:spcBef>
              <a:buClr>
                <a:srgbClr val="38B6AB"/>
              </a:buClr>
              <a:buSzPct val="120000"/>
              <a:buFont typeface="Wingdings" pitchFamily="2" charset="2"/>
              <a:buChar char="§"/>
              <a:defRPr/>
            </a:pPr>
            <a:r>
              <a:rPr lang="es-ES" altLang="en-US" sz="2200" dirty="0">
                <a:solidFill>
                  <a:srgbClr val="404040"/>
                </a:solidFill>
                <a:latin typeface="Arial" charset="0"/>
              </a:rPr>
              <a:t>Conseguir un grupo de fundadores suficientemente grande para posibilitar su nacimiento. Puedes participar como: </a:t>
            </a:r>
          </a:p>
          <a:p>
            <a:pPr marL="568325" lvl="1" indent="-279400" algn="just">
              <a:spcBef>
                <a:spcPct val="20000"/>
              </a:spcBef>
              <a:buClr>
                <a:srgbClr val="38B6AB"/>
              </a:buClr>
              <a:buSzPct val="110000"/>
              <a:buFont typeface="Arial" charset="0"/>
              <a:buChar char="•"/>
              <a:defRPr/>
            </a:pPr>
            <a:r>
              <a:rPr lang="es-ES" altLang="en-US" sz="2000" dirty="0">
                <a:solidFill>
                  <a:srgbClr val="595959"/>
                </a:solidFill>
                <a:latin typeface="Arial" charset="0"/>
              </a:rPr>
              <a:t>socio</a:t>
            </a:r>
            <a:r>
              <a:rPr lang="en-US" altLang="en-US" sz="2000" dirty="0">
                <a:solidFill>
                  <a:srgbClr val="595959"/>
                </a:solidFill>
                <a:latin typeface="Arial" charset="0"/>
              </a:rPr>
              <a:t>-</a:t>
            </a:r>
            <a:r>
              <a:rPr lang="en-US" altLang="en-US" sz="2000" dirty="0" err="1">
                <a:solidFill>
                  <a:srgbClr val="595959"/>
                </a:solidFill>
                <a:latin typeface="Arial" charset="0"/>
              </a:rPr>
              <a:t>consumidor</a:t>
            </a:r>
            <a:endParaRPr lang="en-US" altLang="en-US" sz="2000" dirty="0">
              <a:solidFill>
                <a:srgbClr val="595959"/>
              </a:solidFill>
              <a:latin typeface="Arial" charset="0"/>
            </a:endParaRPr>
          </a:p>
          <a:p>
            <a:pPr marL="568325" lvl="1" indent="-279400" algn="just">
              <a:spcBef>
                <a:spcPct val="20000"/>
              </a:spcBef>
              <a:buClr>
                <a:srgbClr val="38B6AB"/>
              </a:buClr>
              <a:buSzPct val="110000"/>
              <a:buFont typeface="Arial" charset="0"/>
              <a:buChar char="•"/>
              <a:defRPr/>
            </a:pPr>
            <a:r>
              <a:rPr lang="es-ES" altLang="en-US" sz="2000" dirty="0">
                <a:solidFill>
                  <a:srgbClr val="595959"/>
                </a:solidFill>
                <a:latin typeface="Arial" charset="0"/>
              </a:rPr>
              <a:t>socio-colaborador (sin suministro)</a:t>
            </a:r>
          </a:p>
          <a:p>
            <a:pPr marL="568325" lvl="1" indent="-279400" algn="just">
              <a:spcBef>
                <a:spcPct val="20000"/>
              </a:spcBef>
              <a:buClr>
                <a:srgbClr val="38B6AB"/>
              </a:buClr>
              <a:buSzPct val="110000"/>
              <a:buFont typeface="Arial" charset="0"/>
              <a:buChar char="•"/>
              <a:defRPr/>
            </a:pPr>
            <a:r>
              <a:rPr lang="es-ES" altLang="en-US" sz="2000" dirty="0">
                <a:solidFill>
                  <a:srgbClr val="595959"/>
                </a:solidFill>
                <a:latin typeface="Arial" charset="0"/>
              </a:rPr>
              <a:t>promotor (participando en las tareas de desarrollo de la Cooperativa)</a:t>
            </a:r>
          </a:p>
          <a:p>
            <a:pPr marL="568325" lvl="1" indent="-279400" algn="just">
              <a:spcBef>
                <a:spcPct val="20000"/>
              </a:spcBef>
              <a:buClr>
                <a:srgbClr val="38B6AB"/>
              </a:buClr>
              <a:buSzPct val="110000"/>
              <a:buFont typeface="Arial" charset="0"/>
              <a:buChar char="•"/>
              <a:defRPr/>
            </a:pPr>
            <a:r>
              <a:rPr lang="es-ES" altLang="en-US" sz="2000" dirty="0">
                <a:solidFill>
                  <a:srgbClr val="595959"/>
                </a:solidFill>
                <a:latin typeface="Arial" charset="0"/>
              </a:rPr>
              <a:t>vocero de la iniciativa: seguro que algún amigo estará interesado, no? ;) </a:t>
            </a:r>
          </a:p>
          <a:p>
            <a:pPr marL="288925" lvl="1" indent="-288925" algn="just">
              <a:spcBef>
                <a:spcPct val="20000"/>
              </a:spcBef>
              <a:buClr>
                <a:srgbClr val="38B6AB"/>
              </a:buClr>
              <a:buSzPct val="120000"/>
              <a:buFont typeface="Wingdings" pitchFamily="2" charset="2"/>
              <a:buChar char="§"/>
              <a:defRPr/>
            </a:pPr>
            <a:r>
              <a:rPr lang="es-ES" altLang="en-US" sz="2200" dirty="0">
                <a:solidFill>
                  <a:srgbClr val="404040"/>
                </a:solidFill>
                <a:latin typeface="Arial" charset="0"/>
              </a:rPr>
              <a:t>Hasta que firmemos el acuerdo de comercialización con </a:t>
            </a:r>
            <a:r>
              <a:rPr lang="es-ES" altLang="en-US" sz="2200" dirty="0" err="1">
                <a:solidFill>
                  <a:srgbClr val="404040"/>
                </a:solidFill>
                <a:latin typeface="Arial" charset="0"/>
              </a:rPr>
              <a:t>GoiEner</a:t>
            </a:r>
            <a:r>
              <a:rPr lang="es-ES" altLang="en-US" sz="2200" dirty="0">
                <a:solidFill>
                  <a:srgbClr val="404040"/>
                </a:solidFill>
                <a:latin typeface="Arial" charset="0"/>
              </a:rPr>
              <a:t>, no podemos suministrar energía.</a:t>
            </a:r>
          </a:p>
          <a:p>
            <a:pPr marL="288925" lvl="1" indent="-288925" algn="just">
              <a:spcBef>
                <a:spcPct val="20000"/>
              </a:spcBef>
              <a:buClr>
                <a:srgbClr val="38B6AB"/>
              </a:buClr>
              <a:buSzPct val="120000"/>
              <a:buFont typeface="Wingdings" pitchFamily="2" charset="2"/>
              <a:buChar char="§"/>
              <a:defRPr/>
            </a:pPr>
            <a:r>
              <a:rPr lang="es-ES" altLang="en-US" sz="2200" dirty="0">
                <a:solidFill>
                  <a:srgbClr val="404040"/>
                </a:solidFill>
                <a:latin typeface="Arial" charset="0"/>
              </a:rPr>
              <a:t>Por lo tanto, inicialmente los socios tendrán que mantenerse a la espera para poder consumir su electricidad a través de La Corriente. </a:t>
            </a:r>
            <a:endParaRPr lang="en-US" altLang="en-US" sz="2200" dirty="0">
              <a:solidFill>
                <a:srgbClr val="404040"/>
              </a:solidFill>
              <a:latin typeface="Arial" charset="0"/>
            </a:endParaRPr>
          </a:p>
          <a:p>
            <a:pPr marL="568325" lvl="1" indent="-279400">
              <a:spcBef>
                <a:spcPct val="20000"/>
              </a:spcBef>
              <a:buClr>
                <a:srgbClr val="0068B3"/>
              </a:buClr>
              <a:buSzPct val="110000"/>
              <a:buFont typeface="Arial" charset="0"/>
              <a:buChar char="•"/>
              <a:defRPr/>
            </a:pPr>
            <a:endParaRPr lang="es-ES" altLang="en-US" sz="2000" dirty="0">
              <a:solidFill>
                <a:srgbClr val="595959"/>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indent="0" eaLnBrk="1" hangingPunct="1">
              <a:defRPr/>
            </a:pPr>
            <a:r>
              <a:rPr lang="en-US" dirty="0">
                <a:solidFill>
                  <a:schemeClr val="tx1">
                    <a:lumMod val="65000"/>
                    <a:lumOff val="35000"/>
                  </a:schemeClr>
                </a:solidFill>
                <a:effectLst/>
              </a:rPr>
              <a:t>¿</a:t>
            </a:r>
            <a:r>
              <a:rPr lang="en-US" dirty="0" err="1">
                <a:solidFill>
                  <a:schemeClr val="tx1">
                    <a:lumMod val="65000"/>
                    <a:lumOff val="35000"/>
                  </a:schemeClr>
                </a:solidFill>
                <a:effectLst/>
              </a:rPr>
              <a:t>Qué</a:t>
            </a:r>
            <a:r>
              <a:rPr lang="en-US" dirty="0">
                <a:solidFill>
                  <a:schemeClr val="tx1">
                    <a:lumMod val="65000"/>
                    <a:lumOff val="35000"/>
                  </a:schemeClr>
                </a:solidFill>
                <a:effectLst/>
              </a:rPr>
              <a:t> </a:t>
            </a:r>
            <a:r>
              <a:rPr lang="en-US" dirty="0" err="1">
                <a:solidFill>
                  <a:schemeClr val="tx1">
                    <a:lumMod val="65000"/>
                    <a:lumOff val="35000"/>
                  </a:schemeClr>
                </a:solidFill>
                <a:effectLst/>
              </a:rPr>
              <a:t>vamos</a:t>
            </a:r>
            <a:r>
              <a:rPr lang="en-US" dirty="0">
                <a:solidFill>
                  <a:schemeClr val="tx1">
                    <a:lumMod val="65000"/>
                    <a:lumOff val="35000"/>
                  </a:schemeClr>
                </a:solidFill>
                <a:effectLst/>
              </a:rPr>
              <a:t> a </a:t>
            </a:r>
            <a:r>
              <a:rPr lang="en-US" dirty="0" err="1">
                <a:solidFill>
                  <a:schemeClr val="tx1">
                    <a:lumMod val="65000"/>
                    <a:lumOff val="35000"/>
                  </a:schemeClr>
                </a:solidFill>
                <a:effectLst/>
              </a:rPr>
              <a:t>hacer</a:t>
            </a:r>
            <a:r>
              <a:rPr lang="en-US" dirty="0">
                <a:solidFill>
                  <a:schemeClr val="tx1">
                    <a:lumMod val="65000"/>
                    <a:lumOff val="35000"/>
                  </a:schemeClr>
                </a:solidFill>
                <a:effectLst/>
              </a:rPr>
              <a:t>?</a:t>
            </a:r>
          </a:p>
        </p:txBody>
      </p:sp>
      <p:sp>
        <p:nvSpPr>
          <p:cNvPr id="15" name="Text Placeholder 2"/>
          <p:cNvSpPr txBox="1">
            <a:spLocks/>
          </p:cNvSpPr>
          <p:nvPr/>
        </p:nvSpPr>
        <p:spPr>
          <a:xfrm>
            <a:off x="447675" y="838200"/>
            <a:ext cx="8229600" cy="5257800"/>
          </a:xfrm>
          <a:prstGeom prst="rect">
            <a:avLst/>
          </a:prstGeom>
        </p:spPr>
        <p:txBody>
          <a:bodyPr/>
          <a:lstStyle>
            <a:lvl1pPr marL="288925" indent="-288925" algn="l" rtl="0" eaLnBrk="0" fontAlgn="base" hangingPunct="0">
              <a:spcBef>
                <a:spcPct val="20000"/>
              </a:spcBef>
              <a:spcAft>
                <a:spcPct val="0"/>
              </a:spcAft>
              <a:buClr>
                <a:srgbClr val="0068B3"/>
              </a:buClr>
              <a:buSzPct val="120000"/>
              <a:buFont typeface="Wingdings" panose="05000000000000000000" pitchFamily="2" charset="2"/>
              <a:buChar char="§"/>
              <a:defRPr sz="2200">
                <a:solidFill>
                  <a:srgbClr val="404040"/>
                </a:solidFill>
                <a:latin typeface="+mn-lt"/>
                <a:ea typeface="+mn-ea"/>
                <a:cs typeface="+mn-cs"/>
              </a:defRPr>
            </a:lvl1pPr>
            <a:lvl2pPr marL="568325" indent="-279400" algn="l" rtl="0" eaLnBrk="0" fontAlgn="base" hangingPunct="0">
              <a:spcBef>
                <a:spcPct val="20000"/>
              </a:spcBef>
              <a:spcAft>
                <a:spcPct val="0"/>
              </a:spcAft>
              <a:buClr>
                <a:srgbClr val="0068B3"/>
              </a:buClr>
              <a:buSzPct val="110000"/>
              <a:buFont typeface="Arial" panose="020B0604020202020204" pitchFamily="34" charset="0"/>
              <a:buChar char="•"/>
              <a:defRPr sz="2000">
                <a:solidFill>
                  <a:srgbClr val="595959"/>
                </a:solidFill>
                <a:latin typeface="+mn-lt"/>
                <a:cs typeface="+mn-cs"/>
              </a:defRPr>
            </a:lvl2pPr>
            <a:lvl3pPr marL="798513" indent="-173038" algn="l" rtl="0" eaLnBrk="0" fontAlgn="base" hangingPunct="0">
              <a:spcBef>
                <a:spcPct val="20000"/>
              </a:spcBef>
              <a:spcAft>
                <a:spcPct val="0"/>
              </a:spcAft>
              <a:buClr>
                <a:srgbClr val="558ED5"/>
              </a:buClr>
              <a:buFont typeface="Arial" panose="020B0604020202020204" pitchFamily="34" charset="0"/>
              <a:buChar char="̶"/>
              <a:defRPr>
                <a:solidFill>
                  <a:srgbClr val="7F7F7F"/>
                </a:solidFill>
                <a:latin typeface="+mn-lt"/>
                <a:cs typeface="+mn-cs"/>
              </a:defRPr>
            </a:lvl3pPr>
            <a:lvl4pPr marL="1087438" indent="-230188" algn="l" rtl="0" eaLnBrk="0" fontAlgn="base" hangingPunct="0">
              <a:spcBef>
                <a:spcPct val="20000"/>
              </a:spcBef>
              <a:spcAft>
                <a:spcPct val="0"/>
              </a:spcAft>
              <a:buClr>
                <a:srgbClr val="558ED5"/>
              </a:buClr>
              <a:buFont typeface="Arial" panose="020B0604020202020204" pitchFamily="34" charset="0"/>
              <a:buChar char="–"/>
              <a:defRPr sz="1600">
                <a:solidFill>
                  <a:srgbClr val="7F7F7F"/>
                </a:solidFill>
                <a:latin typeface="+mn-lt"/>
                <a:cs typeface="+mn-cs"/>
              </a:defRPr>
            </a:lvl4pPr>
            <a:lvl5pPr marL="1319213" indent="-173038" algn="l" rtl="0" eaLnBrk="0" fontAlgn="base" hangingPunct="0">
              <a:spcBef>
                <a:spcPct val="20000"/>
              </a:spcBef>
              <a:spcAft>
                <a:spcPct val="0"/>
              </a:spcAft>
              <a:buClr>
                <a:srgbClr val="558ED5"/>
              </a:buClr>
              <a:buFont typeface="Arial" panose="020B0604020202020204" pitchFamily="34" charset="0"/>
              <a:buChar char="̶"/>
              <a:defRPr sz="1400">
                <a:solidFill>
                  <a:srgbClr val="7F7F7F"/>
                </a:solidFill>
                <a:latin typeface="+mn-lt"/>
                <a:cs typeface="+mn-cs"/>
              </a:defRPr>
            </a:lvl5pPr>
            <a:lvl6pPr marL="2514600" indent="-228600" algn="l" rtl="0" eaLnBrk="1" fontAlgn="base" hangingPunct="1">
              <a:spcBef>
                <a:spcPct val="20000"/>
              </a:spcBef>
              <a:spcAft>
                <a:spcPct val="0"/>
              </a:spcAft>
              <a:buFont typeface="Arial" charset="0"/>
              <a:buChar char="»"/>
              <a:defRPr sz="1400">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sz="1400">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sz="1400">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sz="1400">
                <a:solidFill>
                  <a:schemeClr val="tx1"/>
                </a:solidFill>
                <a:latin typeface="+mn-lt"/>
                <a:cs typeface="+mn-cs"/>
              </a:defRPr>
            </a:lvl9pPr>
          </a:lstStyle>
          <a:p>
            <a:pPr algn="just">
              <a:buClr>
                <a:srgbClr val="38B6AB"/>
              </a:buClr>
              <a:defRPr/>
            </a:pPr>
            <a:r>
              <a:rPr lang="es-ES" dirty="0"/>
              <a:t>Desarrollar la estructura empresarial de La Corriente, para pasar de una buena idea a una empresa comercializadora autónoma. </a:t>
            </a:r>
          </a:p>
          <a:p>
            <a:pPr algn="just">
              <a:buClr>
                <a:srgbClr val="38B6AB"/>
              </a:buClr>
              <a:defRPr/>
            </a:pPr>
            <a:r>
              <a:rPr lang="es-ES" dirty="0"/>
              <a:t>Queremos involucrar a la mayor cantidad de gente posible, ya que uno de nuestros objetivos es crear comunidad.</a:t>
            </a:r>
          </a:p>
          <a:p>
            <a:pPr algn="just">
              <a:buClr>
                <a:srgbClr val="38B6AB"/>
              </a:buClr>
              <a:defRPr/>
            </a:pPr>
            <a:r>
              <a:rPr lang="es-ES" dirty="0"/>
              <a:t>Queremos, asimismo, hacer una labor de divulgación entre los consumidores, para que sean conscientes del mercado eléctrico que tenemos y las alternativas existentes.</a:t>
            </a:r>
          </a:p>
          <a:p>
            <a:pPr algn="just">
              <a:buClr>
                <a:srgbClr val="38B6AB"/>
              </a:buClr>
              <a:defRPr/>
            </a:pPr>
            <a:r>
              <a:rPr lang="es-ES" dirty="0"/>
              <a:t>La cooperativa también tiene una vertiente social: queremos un suministro eléctrico distinto, pero queremos cambiar la participación de los consumidores en la economía y potenciar el sentimiento de pertenencia a la sociedad.  </a:t>
            </a:r>
          </a:p>
          <a:p>
            <a:pPr marL="288925" lvl="1" indent="0" eaLnBrk="1" hangingPunct="1">
              <a:buClr>
                <a:srgbClr val="38B6AB"/>
              </a:buClr>
              <a:buFont typeface="Arial" panose="020B0604020202020204" pitchFamily="34" charset="0"/>
              <a:buNone/>
              <a:defRPr/>
            </a:pPr>
            <a:endParaRPr lang="en-US" altLang="es-ES_tradnl"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indent="0" eaLnBrk="1" hangingPunct="1">
              <a:buClr>
                <a:srgbClr val="38B6AB"/>
              </a:buClr>
              <a:defRPr/>
            </a:pPr>
            <a:r>
              <a:rPr lang="es-ES" altLang="en-US" dirty="0">
                <a:solidFill>
                  <a:schemeClr val="tx1">
                    <a:lumMod val="65000"/>
                    <a:lumOff val="35000"/>
                  </a:schemeClr>
                </a:solidFill>
                <a:effectLst/>
              </a:rPr>
              <a:t>Acuerdo de Comercialización</a:t>
            </a:r>
            <a:endParaRPr lang="en-US" altLang="es-ES_tradnl" dirty="0">
              <a:solidFill>
                <a:schemeClr val="tx1">
                  <a:lumMod val="65000"/>
                  <a:lumOff val="35000"/>
                </a:schemeClr>
              </a:solidFill>
              <a:effectLst/>
            </a:endParaRPr>
          </a:p>
        </p:txBody>
      </p:sp>
      <p:sp>
        <p:nvSpPr>
          <p:cNvPr id="15" name="Text Placeholder 2"/>
          <p:cNvSpPr txBox="1">
            <a:spLocks/>
          </p:cNvSpPr>
          <p:nvPr/>
        </p:nvSpPr>
        <p:spPr>
          <a:xfrm>
            <a:off x="447675" y="838200"/>
            <a:ext cx="8229600" cy="5257800"/>
          </a:xfrm>
          <a:prstGeom prst="rect">
            <a:avLst/>
          </a:prstGeom>
        </p:spPr>
        <p:txBody>
          <a:bodyPr/>
          <a:lstStyle>
            <a:lvl1pPr marL="288925" indent="-288925" algn="l" rtl="0" eaLnBrk="0" fontAlgn="base" hangingPunct="0">
              <a:spcBef>
                <a:spcPct val="20000"/>
              </a:spcBef>
              <a:spcAft>
                <a:spcPct val="0"/>
              </a:spcAft>
              <a:buClr>
                <a:srgbClr val="0068B3"/>
              </a:buClr>
              <a:buSzPct val="120000"/>
              <a:buFont typeface="Wingdings" panose="05000000000000000000" pitchFamily="2" charset="2"/>
              <a:buChar char="§"/>
              <a:defRPr sz="2200">
                <a:solidFill>
                  <a:srgbClr val="404040"/>
                </a:solidFill>
                <a:latin typeface="+mn-lt"/>
                <a:ea typeface="+mn-ea"/>
                <a:cs typeface="+mn-cs"/>
              </a:defRPr>
            </a:lvl1pPr>
            <a:lvl2pPr marL="568325" indent="-279400" algn="l" rtl="0" eaLnBrk="0" fontAlgn="base" hangingPunct="0">
              <a:spcBef>
                <a:spcPct val="20000"/>
              </a:spcBef>
              <a:spcAft>
                <a:spcPct val="0"/>
              </a:spcAft>
              <a:buClr>
                <a:srgbClr val="0068B3"/>
              </a:buClr>
              <a:buSzPct val="110000"/>
              <a:buFont typeface="Arial" panose="020B0604020202020204" pitchFamily="34" charset="0"/>
              <a:buChar char="•"/>
              <a:defRPr sz="2000">
                <a:solidFill>
                  <a:srgbClr val="595959"/>
                </a:solidFill>
                <a:latin typeface="+mn-lt"/>
                <a:cs typeface="+mn-cs"/>
              </a:defRPr>
            </a:lvl2pPr>
            <a:lvl3pPr marL="798513" indent="-173038" algn="l" rtl="0" eaLnBrk="0" fontAlgn="base" hangingPunct="0">
              <a:spcBef>
                <a:spcPct val="20000"/>
              </a:spcBef>
              <a:spcAft>
                <a:spcPct val="0"/>
              </a:spcAft>
              <a:buClr>
                <a:srgbClr val="558ED5"/>
              </a:buClr>
              <a:buFont typeface="Arial" panose="020B0604020202020204" pitchFamily="34" charset="0"/>
              <a:buChar char="̶"/>
              <a:defRPr>
                <a:solidFill>
                  <a:srgbClr val="7F7F7F"/>
                </a:solidFill>
                <a:latin typeface="+mn-lt"/>
                <a:cs typeface="+mn-cs"/>
              </a:defRPr>
            </a:lvl3pPr>
            <a:lvl4pPr marL="1087438" indent="-230188" algn="l" rtl="0" eaLnBrk="0" fontAlgn="base" hangingPunct="0">
              <a:spcBef>
                <a:spcPct val="20000"/>
              </a:spcBef>
              <a:spcAft>
                <a:spcPct val="0"/>
              </a:spcAft>
              <a:buClr>
                <a:srgbClr val="558ED5"/>
              </a:buClr>
              <a:buFont typeface="Arial" panose="020B0604020202020204" pitchFamily="34" charset="0"/>
              <a:buChar char="–"/>
              <a:defRPr sz="1600">
                <a:solidFill>
                  <a:srgbClr val="7F7F7F"/>
                </a:solidFill>
                <a:latin typeface="+mn-lt"/>
                <a:cs typeface="+mn-cs"/>
              </a:defRPr>
            </a:lvl4pPr>
            <a:lvl5pPr marL="1319213" indent="-173038" algn="l" rtl="0" eaLnBrk="0" fontAlgn="base" hangingPunct="0">
              <a:spcBef>
                <a:spcPct val="20000"/>
              </a:spcBef>
              <a:spcAft>
                <a:spcPct val="0"/>
              </a:spcAft>
              <a:buClr>
                <a:srgbClr val="558ED5"/>
              </a:buClr>
              <a:buFont typeface="Arial" panose="020B0604020202020204" pitchFamily="34" charset="0"/>
              <a:buChar char="̶"/>
              <a:defRPr sz="1400">
                <a:solidFill>
                  <a:srgbClr val="7F7F7F"/>
                </a:solidFill>
                <a:latin typeface="+mn-lt"/>
                <a:cs typeface="+mn-cs"/>
              </a:defRPr>
            </a:lvl5pPr>
            <a:lvl6pPr marL="2514600" indent="-228600" algn="l" rtl="0" eaLnBrk="1" fontAlgn="base" hangingPunct="1">
              <a:spcBef>
                <a:spcPct val="20000"/>
              </a:spcBef>
              <a:spcAft>
                <a:spcPct val="0"/>
              </a:spcAft>
              <a:buFont typeface="Arial" charset="0"/>
              <a:buChar char="»"/>
              <a:defRPr sz="1400">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sz="1400">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sz="1400">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sz="1400">
                <a:solidFill>
                  <a:schemeClr val="tx1"/>
                </a:solidFill>
                <a:latin typeface="+mn-lt"/>
                <a:cs typeface="+mn-cs"/>
              </a:defRPr>
            </a:lvl9pPr>
          </a:lstStyle>
          <a:p>
            <a:pPr algn="just">
              <a:buClr>
                <a:srgbClr val="38B6AB"/>
              </a:buClr>
              <a:defRPr/>
            </a:pPr>
            <a:r>
              <a:rPr lang="es-ES" dirty="0"/>
              <a:t>Queremos hacer un llamamiento general a todo consumidor desencantado con el sistema eléctrico actual que quiera participar como socio promotor de La Corriente. </a:t>
            </a:r>
          </a:p>
          <a:p>
            <a:pPr algn="just">
              <a:buClr>
                <a:srgbClr val="38B6AB"/>
              </a:buClr>
              <a:defRPr/>
            </a:pPr>
            <a:r>
              <a:rPr lang="es-ES" dirty="0"/>
              <a:t>Dada la incapacidad actual para ser autónomos (por falta de fondos y de volumen de facturación), se firmará un Acuerdo de Comercialización con </a:t>
            </a:r>
            <a:r>
              <a:rPr lang="es-ES" dirty="0" err="1"/>
              <a:t>GoiEner</a:t>
            </a:r>
            <a:r>
              <a:rPr lang="es-ES" dirty="0"/>
              <a:t>. </a:t>
            </a:r>
          </a:p>
          <a:p>
            <a:pPr algn="just">
              <a:buClr>
                <a:srgbClr val="38B6AB"/>
              </a:buClr>
              <a:defRPr/>
            </a:pPr>
            <a:r>
              <a:rPr lang="es-ES" dirty="0"/>
              <a:t>En base a este acuerdo, </a:t>
            </a:r>
            <a:r>
              <a:rPr lang="es-ES" dirty="0" err="1"/>
              <a:t>GoiEner</a:t>
            </a:r>
            <a:r>
              <a:rPr lang="es-ES" dirty="0"/>
              <a:t> venderá energía por nosotros y nos irá devolviendo las competencias según podamos asumirlas.</a:t>
            </a:r>
          </a:p>
          <a:p>
            <a:pPr algn="just">
              <a:buClr>
                <a:srgbClr val="38B6AB"/>
              </a:buClr>
              <a:defRPr/>
            </a:pPr>
            <a:r>
              <a:rPr lang="es-ES" dirty="0"/>
              <a:t>Dado que el acuerdo nos compromete por 4 años, antes de firmarlo queremos llegar a un nivel mínimo de socios (300) que garantice nuestra capacidad de supervivencia. </a:t>
            </a:r>
          </a:p>
          <a:p>
            <a:pPr marL="288925" lvl="1" indent="0" eaLnBrk="1" hangingPunct="1">
              <a:buClr>
                <a:srgbClr val="38B6AB"/>
              </a:buClr>
              <a:buFont typeface="Arial" panose="020B0604020202020204" pitchFamily="34" charset="0"/>
              <a:buNone/>
              <a:defRPr/>
            </a:pPr>
            <a:endParaRPr lang="en-US" altLang="es-ES_tradnl" kern="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effectLst/>
              </a:rPr>
              <a:t>   Antecedentes: liberalización del mercado </a:t>
            </a:r>
          </a:p>
        </p:txBody>
      </p:sp>
      <p:sp>
        <p:nvSpPr>
          <p:cNvPr id="3" name="2 Marcador de texto"/>
          <p:cNvSpPr>
            <a:spLocks noGrp="1"/>
          </p:cNvSpPr>
          <p:nvPr>
            <p:ph type="body" sz="quarter" idx="10"/>
          </p:nvPr>
        </p:nvSpPr>
        <p:spPr/>
        <p:txBody>
          <a:bodyPr/>
          <a:lstStyle/>
          <a:p>
            <a:r>
              <a:rPr lang="es-ES" dirty="0"/>
              <a:t>Ley 54/1997, del Sector Eléctrico</a:t>
            </a:r>
          </a:p>
          <a:p>
            <a:pPr lvl="1" algn="just"/>
            <a:r>
              <a:rPr lang="es-ES" dirty="0"/>
              <a:t>La presente Ley se asienta en el convencimiento de garantizar el suministro eléctrico, su calidad y su coste sin intervención estatal más allá de la propia regulación especifica.</a:t>
            </a:r>
          </a:p>
          <a:p>
            <a:pPr lvl="1" algn="just"/>
            <a:r>
              <a:rPr lang="es-ES" dirty="0"/>
              <a:t>Se mantienen reguladas las actividades de transporte y distribución, dadas sus características de monopolios naturales, mientras que se liberalizan las actividades de generación y comercialización</a:t>
            </a:r>
          </a:p>
        </p:txBody>
      </p:sp>
    </p:spTree>
    <p:extLst>
      <p:ext uri="{BB962C8B-B14F-4D97-AF65-F5344CB8AC3E}">
        <p14:creationId xmlns:p14="http://schemas.microsoft.com/office/powerpoint/2010/main" val="63860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effectLst/>
              </a:rPr>
              <a:t>   Situación actual del mercado eléctrico</a:t>
            </a:r>
          </a:p>
        </p:txBody>
      </p:sp>
      <p:sp>
        <p:nvSpPr>
          <p:cNvPr id="3" name="2 Marcador de texto"/>
          <p:cNvSpPr>
            <a:spLocks noGrp="1"/>
          </p:cNvSpPr>
          <p:nvPr>
            <p:ph type="body" sz="quarter" idx="10"/>
          </p:nvPr>
        </p:nvSpPr>
        <p:spPr/>
        <p:txBody>
          <a:bodyPr/>
          <a:lstStyle/>
          <a:p>
            <a:pPr marL="288925" lvl="1" indent="-288925" algn="just">
              <a:lnSpc>
                <a:spcPct val="80000"/>
              </a:lnSpc>
              <a:buClr>
                <a:srgbClr val="38B6AB"/>
              </a:buClr>
              <a:buSzPct val="120000"/>
              <a:buFont typeface="Wingdings" pitchFamily="2" charset="2"/>
              <a:buChar char="§"/>
              <a:defRPr/>
            </a:pPr>
            <a:r>
              <a:rPr lang="es-ES" altLang="en-US" sz="1200" dirty="0">
                <a:solidFill>
                  <a:srgbClr val="404040"/>
                </a:solidFill>
              </a:rPr>
              <a:t>Aunque en España existen más de 200 distribuidoras, (328 según informe CNMC 2014), de los 27 millones de puntos de suministro que hay actualmente, más de 26 millones pertenecen a una de estas 5 principales distribuidoras, monopolio natural.</a:t>
            </a:r>
          </a:p>
          <a:p>
            <a:pPr marL="288925" lvl="1" indent="-288925" algn="just">
              <a:lnSpc>
                <a:spcPct val="80000"/>
              </a:lnSpc>
              <a:buClr>
                <a:srgbClr val="38B6AB"/>
              </a:buClr>
              <a:buSzPct val="120000"/>
              <a:buFont typeface="Wingdings" pitchFamily="2" charset="2"/>
              <a:buChar char="§"/>
              <a:defRPr/>
            </a:pPr>
            <a:endParaRPr lang="es-ES" altLang="en-US" sz="1200" dirty="0">
              <a:solidFill>
                <a:srgbClr val="404040"/>
              </a:solidFill>
            </a:endParaRPr>
          </a:p>
          <a:p>
            <a:pPr marL="288925" lvl="1" indent="-288925" algn="just">
              <a:lnSpc>
                <a:spcPct val="80000"/>
              </a:lnSpc>
              <a:buClr>
                <a:srgbClr val="38B6AB"/>
              </a:buClr>
              <a:buSzPct val="120000"/>
              <a:buFont typeface="Wingdings" pitchFamily="2" charset="2"/>
              <a:buChar char="§"/>
              <a:defRPr/>
            </a:pPr>
            <a:r>
              <a:rPr lang="es-ES" altLang="en-US" sz="1200" dirty="0">
                <a:solidFill>
                  <a:srgbClr val="404040"/>
                </a:solidFill>
              </a:rPr>
              <a:t>El listado completo de distribuidoras facilitado por la CNMC lo puedes encontrar en el siguiente enlace: </a:t>
            </a:r>
            <a:r>
              <a:rPr lang="es-ES" altLang="en-US" sz="1200" kern="1200" dirty="0">
                <a:latin typeface="Arial" charset="0"/>
                <a:ea typeface="+mn-ea"/>
                <a:cs typeface="Arial" charset="0"/>
                <a:hlinkClick r:id="rId3"/>
              </a:rPr>
              <a:t>http://www.cnmc.es/Portals/0/Ficheros/Energia/Distribuidores/201505_Listado%20Distribuidores.pdf </a:t>
            </a:r>
          </a:p>
          <a:p>
            <a:endParaRPr lang="es-ES" dirty="0"/>
          </a:p>
        </p:txBody>
      </p:sp>
      <p:pic>
        <p:nvPicPr>
          <p:cNvPr id="4" name="9 Imagen" descr="Mapa distribuidoras España.jpg"/>
          <p:cNvPicPr>
            <a:picLocks noChangeAspect="1"/>
          </p:cNvPicPr>
          <p:nvPr/>
        </p:nvPicPr>
        <p:blipFill>
          <a:blip r:embed="rId4"/>
          <a:srcRect/>
          <a:stretch>
            <a:fillRect/>
          </a:stretch>
        </p:blipFill>
        <p:spPr bwMode="auto">
          <a:xfrm>
            <a:off x="1295400" y="2286001"/>
            <a:ext cx="5867400" cy="3864592"/>
          </a:xfrm>
          <a:prstGeom prst="rect">
            <a:avLst/>
          </a:prstGeom>
          <a:noFill/>
          <a:ln w="9525">
            <a:noFill/>
            <a:miter lim="800000"/>
            <a:headEnd/>
            <a:tailEnd/>
          </a:ln>
        </p:spPr>
      </p:pic>
    </p:spTree>
    <p:extLst>
      <p:ext uri="{BB962C8B-B14F-4D97-AF65-F5344CB8AC3E}">
        <p14:creationId xmlns:p14="http://schemas.microsoft.com/office/powerpoint/2010/main" val="3226483424"/>
      </p:ext>
    </p:extLst>
  </p:cSld>
  <p:clrMapOvr>
    <a:masterClrMapping/>
  </p:clrMapOvr>
</p:sld>
</file>

<file path=ppt/theme/theme1.xml><?xml version="1.0" encoding="utf-8"?>
<a:theme xmlns:a="http://schemas.openxmlformats.org/drawingml/2006/main" name="Sun Edison Presentation Template">
  <a:themeElements>
    <a:clrScheme name="MEMC Oct 2012">
      <a:dk1>
        <a:srgbClr val="000000"/>
      </a:dk1>
      <a:lt1>
        <a:srgbClr val="FFFFFF"/>
      </a:lt1>
      <a:dk2>
        <a:srgbClr val="1F497D"/>
      </a:dk2>
      <a:lt2>
        <a:srgbClr val="EEECE1"/>
      </a:lt2>
      <a:accent1>
        <a:srgbClr val="0068B3"/>
      </a:accent1>
      <a:accent2>
        <a:srgbClr val="FF6600"/>
      </a:accent2>
      <a:accent3>
        <a:srgbClr val="FFC000"/>
      </a:accent3>
      <a:accent4>
        <a:srgbClr val="006600"/>
      </a:accent4>
      <a:accent5>
        <a:srgbClr val="3F3F3F"/>
      </a:accent5>
      <a:accent6>
        <a:srgbClr val="AE4845"/>
      </a:accent6>
      <a:hlink>
        <a:srgbClr val="0000FF"/>
      </a:hlink>
      <a:folHlink>
        <a:srgbClr val="800080"/>
      </a:folHlink>
    </a:clrScheme>
    <a:fontScheme name="MEMC 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MC 20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MC Oct 2012">
    <a:dk1>
      <a:srgbClr val="000000"/>
    </a:dk1>
    <a:lt1>
      <a:srgbClr val="FFFFFF"/>
    </a:lt1>
    <a:dk2>
      <a:srgbClr val="1F497D"/>
    </a:dk2>
    <a:lt2>
      <a:srgbClr val="EEECE1"/>
    </a:lt2>
    <a:accent1>
      <a:srgbClr val="0068B3"/>
    </a:accent1>
    <a:accent2>
      <a:srgbClr val="FF6600"/>
    </a:accent2>
    <a:accent3>
      <a:srgbClr val="FFC000"/>
    </a:accent3>
    <a:accent4>
      <a:srgbClr val="006600"/>
    </a:accent4>
    <a:accent5>
      <a:srgbClr val="3F3F3F"/>
    </a:accent5>
    <a:accent6>
      <a:srgbClr val="AE4845"/>
    </a:accent6>
    <a:hlink>
      <a:srgbClr val="0000FF"/>
    </a:hlink>
    <a:folHlink>
      <a:srgbClr val="800080"/>
    </a:folHlink>
  </a:clrScheme>
  <a:fontScheme name="MEMC 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F88D432CE8DA4280ED0357EBA973CF" ma:contentTypeVersion="1" ma:contentTypeDescription="Create a new document." ma:contentTypeScope="" ma:versionID="e6032cc1b06cc8e800add0d2288f58d6">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16CF86E-E154-4D47-B13F-E2441E4CF6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302636-EB73-4D6E-8FA4-249E872A8AC0}">
  <ds:schemaRefs>
    <ds:schemaRef ds:uri="http://schemas.microsoft.com/sharepoint/v3/contenttype/forms"/>
  </ds:schemaRefs>
</ds:datastoreItem>
</file>

<file path=customXml/itemProps3.xml><?xml version="1.0" encoding="utf-8"?>
<ds:datastoreItem xmlns:ds="http://schemas.openxmlformats.org/officeDocument/2006/customXml" ds:itemID="{EF195D04-71F7-43BD-A73D-5C0258E66AA8}">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Sun Edison Presentation Template</Template>
  <TotalTime>1491</TotalTime>
  <Words>1782</Words>
  <Application>Microsoft Office PowerPoint</Application>
  <PresentationFormat>On-screen Show (4:3)</PresentationFormat>
  <Paragraphs>175</Paragraphs>
  <Slides>21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Noto Sans Symbols</vt:lpstr>
      <vt:lpstr>Times New Roman</vt:lpstr>
      <vt:lpstr>Wingdings</vt:lpstr>
      <vt:lpstr>Sun Edison Presentation Template</vt:lpstr>
      <vt:lpstr>Presentación del Proyecto</vt:lpstr>
      <vt:lpstr>Índice</vt:lpstr>
      <vt:lpstr>¿Quienes somos?</vt:lpstr>
      <vt:lpstr>   Objetivo</vt:lpstr>
      <vt:lpstr>¿Qué necesitamos?</vt:lpstr>
      <vt:lpstr>¿Qué vamos a hacer?</vt:lpstr>
      <vt:lpstr>Acuerdo de Comercialización</vt:lpstr>
      <vt:lpstr>   Antecedentes: liberalización del mercado </vt:lpstr>
      <vt:lpstr>   Situación actual del mercado eléctrico</vt:lpstr>
      <vt:lpstr>   Funcionamiento del Mercado Eléctrico Español</vt:lpstr>
      <vt:lpstr>   Funcionamiento del Mercado Eléctrico Español </vt:lpstr>
      <vt:lpstr>   Funcionamiento del Mercado Eléctrico Español </vt:lpstr>
      <vt:lpstr>   Situación del mercado minorista</vt:lpstr>
      <vt:lpstr>   Situación del mercado minorista </vt:lpstr>
      <vt:lpstr>   Contexto actual</vt:lpstr>
      <vt:lpstr>   Cooperativas Existentes</vt:lpstr>
      <vt:lpstr>   ¿Qué derechos tienen los socios? </vt:lpstr>
      <vt:lpstr>   ¿Qué obligaciones tienen los socios? </vt:lpstr>
      <vt:lpstr>   Preguntas Frecuentes</vt:lpstr>
      <vt:lpstr>   Preguntas Frecuentes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Presentación</dc:title>
  <dc:creator>pablo izaguirre</dc:creator>
  <cp:lastModifiedBy>pablo izaguirre</cp:lastModifiedBy>
  <cp:revision>48</cp:revision>
  <cp:lastPrinted>2012-10-11T14:47:12Z</cp:lastPrinted>
  <dcterms:created xsi:type="dcterms:W3CDTF">2012-11-16T15:56:50Z</dcterms:created>
  <dcterms:modified xsi:type="dcterms:W3CDTF">2016-04-15T14:56:28Z</dcterms:modified>
</cp:coreProperties>
</file>